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74"/>
  </p:notesMasterIdLst>
  <p:sldIdLst>
    <p:sldId id="273" r:id="rId3"/>
    <p:sldId id="471" r:id="rId4"/>
    <p:sldId id="466" r:id="rId5"/>
    <p:sldId id="275" r:id="rId6"/>
    <p:sldId id="323" r:id="rId7"/>
    <p:sldId id="324" r:id="rId8"/>
    <p:sldId id="286" r:id="rId9"/>
    <p:sldId id="326" r:id="rId10"/>
    <p:sldId id="327" r:id="rId11"/>
    <p:sldId id="468" r:id="rId12"/>
    <p:sldId id="543" r:id="rId13"/>
    <p:sldId id="300" r:id="rId14"/>
    <p:sldId id="467" r:id="rId15"/>
    <p:sldId id="469" r:id="rId16"/>
    <p:sldId id="259" r:id="rId17"/>
    <p:sldId id="550" r:id="rId18"/>
    <p:sldId id="539" r:id="rId19"/>
    <p:sldId id="540" r:id="rId20"/>
    <p:sldId id="541" r:id="rId21"/>
    <p:sldId id="542" r:id="rId22"/>
    <p:sldId id="544" r:id="rId23"/>
    <p:sldId id="548" r:id="rId24"/>
    <p:sldId id="538" r:id="rId25"/>
    <p:sldId id="547" r:id="rId26"/>
    <p:sldId id="545" r:id="rId27"/>
    <p:sldId id="546" r:id="rId28"/>
    <p:sldId id="512" r:id="rId29"/>
    <p:sldId id="549" r:id="rId30"/>
    <p:sldId id="534" r:id="rId31"/>
    <p:sldId id="535" r:id="rId32"/>
    <p:sldId id="536" r:id="rId33"/>
    <p:sldId id="537" r:id="rId34"/>
    <p:sldId id="472" r:id="rId35"/>
    <p:sldId id="474" r:id="rId36"/>
    <p:sldId id="473" r:id="rId37"/>
    <p:sldId id="477" r:id="rId38"/>
    <p:sldId id="480" r:id="rId39"/>
    <p:sldId id="481" r:id="rId40"/>
    <p:sldId id="475" r:id="rId41"/>
    <p:sldId id="479" r:id="rId42"/>
    <p:sldId id="476" r:id="rId43"/>
    <p:sldId id="478" r:id="rId44"/>
    <p:sldId id="483" r:id="rId45"/>
    <p:sldId id="482" r:id="rId46"/>
    <p:sldId id="506" r:id="rId47"/>
    <p:sldId id="507" r:id="rId48"/>
    <p:sldId id="508" r:id="rId49"/>
    <p:sldId id="509" r:id="rId50"/>
    <p:sldId id="510" r:id="rId51"/>
    <p:sldId id="511" r:id="rId52"/>
    <p:sldId id="514" r:id="rId53"/>
    <p:sldId id="518" r:id="rId54"/>
    <p:sldId id="517" r:id="rId55"/>
    <p:sldId id="484" r:id="rId56"/>
    <p:sldId id="485" r:id="rId57"/>
    <p:sldId id="470" r:id="rId58"/>
    <p:sldId id="513" r:id="rId59"/>
    <p:sldId id="519" r:id="rId60"/>
    <p:sldId id="520" r:id="rId61"/>
    <p:sldId id="521" r:id="rId62"/>
    <p:sldId id="522" r:id="rId63"/>
    <p:sldId id="523" r:id="rId64"/>
    <p:sldId id="524" r:id="rId65"/>
    <p:sldId id="526" r:id="rId66"/>
    <p:sldId id="527" r:id="rId67"/>
    <p:sldId id="528" r:id="rId68"/>
    <p:sldId id="529" r:id="rId69"/>
    <p:sldId id="530" r:id="rId70"/>
    <p:sldId id="533" r:id="rId71"/>
    <p:sldId id="532" r:id="rId72"/>
    <p:sldId id="531" r:id="rId73"/>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4630" autoAdjust="0"/>
  </p:normalViewPr>
  <p:slideViewPr>
    <p:cSldViewPr>
      <p:cViewPr varScale="1">
        <p:scale>
          <a:sx n="119" d="100"/>
          <a:sy n="119" d="100"/>
        </p:scale>
        <p:origin x="142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2025/3/21</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amznlabs/amazon-dsstn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connect the neurons by other ways you like </a:t>
            </a:r>
            <a:r>
              <a:rPr lang="en-US" altLang="zh-TW" sz="1200" dirty="0">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ym typeface="Wingdings" panose="05000000000000000000" pitchFamily="2" charset="2"/>
              </a:rPr>
              <a:t>How many</a:t>
            </a:r>
            <a:r>
              <a:rPr lang="en-US" altLang="zh-TW" sz="1200" baseline="0" dirty="0">
                <a:sym typeface="Wingdings" panose="05000000000000000000" pitchFamily="2" charset="2"/>
              </a:rPr>
              <a:t> layer is deep?</a:t>
            </a:r>
            <a:endParaRPr lang="zh-TW" altLang="en-US" sz="1200" dirty="0"/>
          </a:p>
          <a:p>
            <a:endParaRPr lang="en-US" altLang="zh-TW" sz="1200" dirty="0"/>
          </a:p>
          <a:p>
            <a:endParaRPr lang="en-US" altLang="zh-TW" sz="1200" dirty="0"/>
          </a:p>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4</a:t>
            </a:fld>
            <a:endParaRPr lang="zh-TW" altLang="en-US"/>
          </a:p>
        </p:txBody>
      </p:sp>
    </p:spTree>
    <p:extLst>
      <p:ext uri="{BB962C8B-B14F-4D97-AF65-F5344CB8AC3E}">
        <p14:creationId xmlns:p14="http://schemas.microsoft.com/office/powerpoint/2010/main" val="38729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DF5DAF-6A0D-4EB6-BEE4-4A3D9B453FF2}" type="slidenum">
              <a:rPr lang="zh-TW" altLang="en-US" smtClean="0"/>
              <a:t>5</a:t>
            </a:fld>
            <a:endParaRPr lang="zh-TW" altLang="en-US"/>
          </a:p>
        </p:txBody>
      </p:sp>
    </p:spTree>
    <p:extLst>
      <p:ext uri="{BB962C8B-B14F-4D97-AF65-F5344CB8AC3E}">
        <p14:creationId xmlns:p14="http://schemas.microsoft.com/office/powerpoint/2010/main" val="398891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https://www.youtube.com/watch?v=XWTfgehRxzU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never </a:t>
            </a:r>
            <a:r>
              <a:rPr lang="en-US" altLang="zh-TW" sz="1200" dirty="0" err="1"/>
              <a:t>tind</a:t>
            </a:r>
            <a:r>
              <a:rPr lang="en-US" altLang="zh-TW" sz="1200" dirty="0"/>
              <a:t> this in the textbook!</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With </a:t>
            </a:r>
            <a:r>
              <a:rPr lang="en-US" altLang="zh-TW" sz="1200" dirty="0" err="1"/>
              <a:t>softmax</a:t>
            </a:r>
            <a:r>
              <a:rPr lang="en-US" altLang="zh-TW" sz="1200" dirty="0"/>
              <a:t>, the summation of all the </a:t>
            </a:r>
            <a:r>
              <a:rPr lang="en-US" altLang="zh-TW" sz="1200" dirty="0" err="1"/>
              <a:t>ouputs</a:t>
            </a:r>
            <a:r>
              <a:rPr lang="en-US" altLang="zh-TW" sz="1200" dirty="0"/>
              <a:t> would be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Can be considered as probability</a:t>
            </a:r>
            <a:r>
              <a:rPr lang="zh-TW" altLang="en-US" sz="1200" baseline="0" dirty="0"/>
              <a:t> </a:t>
            </a:r>
            <a:r>
              <a:rPr lang="en-US" altLang="zh-TW" sz="1200" baseline="0" dirty="0"/>
              <a:t>if you want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a:t>
            </a:fld>
            <a:endParaRPr lang="zh-TW" altLang="en-US"/>
          </a:p>
        </p:txBody>
      </p:sp>
    </p:spTree>
    <p:extLst>
      <p:ext uri="{BB962C8B-B14F-4D97-AF65-F5344CB8AC3E}">
        <p14:creationId xmlns:p14="http://schemas.microsoft.com/office/powerpoint/2010/main" val="230948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Randomly</a:t>
            </a:r>
            <a:r>
              <a:rPr lang="en-US" altLang="zh-TW" sz="1200" baseline="0" dirty="0"/>
              <a:t> picked one </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Two approaches update the parameters towards the same direction, but stochastic is faster!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Better!</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7</a:t>
            </a:fld>
            <a:endParaRPr lang="zh-TW" altLang="en-US"/>
          </a:p>
        </p:txBody>
      </p:sp>
    </p:spTree>
    <p:extLst>
      <p:ext uri="{BB962C8B-B14F-4D97-AF65-F5344CB8AC3E}">
        <p14:creationId xmlns:p14="http://schemas.microsoft.com/office/powerpoint/2010/main" val="1888086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u="none" strike="noStrike" kern="1200" dirty="0">
                <a:solidFill>
                  <a:schemeClr val="tx1"/>
                </a:solidFill>
                <a:effectLst/>
                <a:latin typeface="+mn-lt"/>
                <a:ea typeface="+mn-ea"/>
                <a:cs typeface="+mn-cs"/>
                <a:hlinkClick r:id="rId3"/>
              </a:rPr>
              <a:t>amazon-</a:t>
            </a:r>
            <a:r>
              <a:rPr lang="en-US" altLang="zh-TW" sz="1200" b="1" i="0" u="none" strike="noStrike" kern="1200" dirty="0" err="1">
                <a:solidFill>
                  <a:schemeClr val="tx1"/>
                </a:solidFill>
                <a:effectLst/>
                <a:latin typeface="+mn-lt"/>
                <a:ea typeface="+mn-ea"/>
                <a:cs typeface="+mn-cs"/>
                <a:hlinkClick r:id="rId3"/>
              </a:rPr>
              <a:t>dsstne</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12</a:t>
            </a:fld>
            <a:endParaRPr lang="zh-TW" altLang="en-US"/>
          </a:p>
        </p:txBody>
      </p:sp>
    </p:spTree>
    <p:extLst>
      <p:ext uri="{BB962C8B-B14F-4D97-AF65-F5344CB8AC3E}">
        <p14:creationId xmlns:p14="http://schemas.microsoft.com/office/powerpoint/2010/main" val="1572506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後面的值很大</a:t>
            </a:r>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15</a:t>
            </a:fld>
            <a:endParaRPr lang="zh-TW" altLang="en-US"/>
          </a:p>
        </p:txBody>
      </p:sp>
    </p:spTree>
    <p:extLst>
      <p:ext uri="{BB962C8B-B14F-4D97-AF65-F5344CB8AC3E}">
        <p14:creationId xmlns:p14="http://schemas.microsoft.com/office/powerpoint/2010/main" val="3943888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DCA2A753-5712-402C-96FE-2A2EA79BA387}"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72.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Ilg3gGewQ5U&amp;t=720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oleObject" Target="../embeddings/oleObject8.bin"/><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7.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29.wmf"/><Relationship Id="rId9" Type="http://schemas.openxmlformats.org/officeDocument/2006/relationships/image" Target="NULL"/><Relationship Id="rId1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keras.io/guides/making_new_layers_and_models_via_subclassing/#the-model-clas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IHZwWFHWa-w&amp;t=488s" TargetMode="External"/><Relationship Id="rId7" Type="http://schemas.openxmlformats.org/officeDocument/2006/relationships/hyperlink" Target="https://en.wikipedia.org/wiki/Statistical_classification" TargetMode="External"/><Relationship Id="rId2" Type="http://schemas.openxmlformats.org/officeDocument/2006/relationships/hyperlink" Target="https://www.youtube.com/watch?v=aircAruvnKk&amp;t=831s" TargetMode="External"/><Relationship Id="rId1" Type="http://schemas.openxmlformats.org/officeDocument/2006/relationships/slideLayout" Target="../slideLayouts/slideLayout2.xml"/><Relationship Id="rId6" Type="http://schemas.openxmlformats.org/officeDocument/2006/relationships/hyperlink" Target="https://zh.wikipedia.org/w/index.php?title=%E9%9A%8F%E6%9C%BA%E6%A2%AF%E5%BA%A6%E4%B8%8B%E9%99%8D%E6%B3%95&amp;action=edit&amp;redlink=1" TargetMode="External"/><Relationship Id="rId5" Type="http://schemas.openxmlformats.org/officeDocument/2006/relationships/hyperlink" Target="https://zh.wikipedia.org/wiki/%E5%8F%8D%E5%90%91%E4%BC%A0%E6%92%AD%E7%AE%97%E6%B3%95" TargetMode="External"/><Relationship Id="rId4" Type="http://schemas.openxmlformats.org/officeDocument/2006/relationships/hyperlink" Target="https://zh.wikipedia.org/wiki/%E5%88%A4%E5%88%AB%E6%A8%A1%E5%9E%8B"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so.csdn.net/so/search?q=mse&amp;spm=1001.2101.3001.702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4.bin"/><Relationship Id="rId7"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oleObject" Target="../embeddings/oleObject5.bin"/><Relationship Id="rId10" Type="http://schemas.openxmlformats.org/officeDocument/2006/relationships/image" Target="../media/image9.wmf"/><Relationship Id="rId4" Type="http://schemas.openxmlformats.org/officeDocument/2006/relationships/image" Target="../media/image7.wmf"/><Relationship Id="rId9" Type="http://schemas.openxmlformats.org/officeDocument/2006/relationships/oleObject" Target="../embeddings/oleObject6.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en.wikipedia.org/wiki/Gaussian_proces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51.png"/><Relationship Id="rId3" Type="http://schemas.openxmlformats.org/officeDocument/2006/relationships/oleObject" Target="../embeddings/oleObject1.bin"/><Relationship Id="rId7" Type="http://schemas.openxmlformats.org/officeDocument/2006/relationships/oleObject" Target="../embeddings/oleObject7.bin"/><Relationship Id="rId12" Type="http://schemas.openxmlformats.org/officeDocument/2006/relationships/image" Target="../media/image50.png"/><Relationship Id="rId2" Type="http://schemas.openxmlformats.org/officeDocument/2006/relationships/notesSlide" Target="../notesSlides/notesSlide4.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wmf"/><Relationship Id="rId11" Type="http://schemas.openxmlformats.org/officeDocument/2006/relationships/image" Target="../media/image34.png"/><Relationship Id="rId5" Type="http://schemas.openxmlformats.org/officeDocument/2006/relationships/oleObject" Target="../embeddings/oleObject2.bin"/><Relationship Id="rId15" Type="http://schemas.openxmlformats.org/officeDocument/2006/relationships/image" Target="../media/image53.png"/><Relationship Id="rId4" Type="http://schemas.openxmlformats.org/officeDocument/2006/relationships/image" Target="../media/image4.wmf"/><Relationship Id="rId9" Type="http://schemas.openxmlformats.org/officeDocument/2006/relationships/image" Target="../media/image11.png"/><Relationship Id="rId14" Type="http://schemas.openxmlformats.org/officeDocument/2006/relationships/image" Target="../media/image5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62.png"/><Relationship Id="rId1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860.png"/><Relationship Id="rId12" Type="http://schemas.openxmlformats.org/officeDocument/2006/relationships/image" Target="../media/image49.png"/><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15.png"/><Relationship Id="rId5" Type="http://schemas.openxmlformats.org/officeDocument/2006/relationships/image" Target="../media/image55.png"/><Relationship Id="rId15" Type="http://schemas.openxmlformats.org/officeDocument/2006/relationships/image" Target="../media/image57.png"/><Relationship Id="rId10" Type="http://schemas.openxmlformats.org/officeDocument/2006/relationships/image" Target="../media/image14.png"/><Relationship Id="rId19"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13.png"/><Relationship Id="rId14" Type="http://schemas.openxmlformats.org/officeDocument/2006/relationships/image" Target="../media/image56.png"/></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8" Type="http://schemas.openxmlformats.org/officeDocument/2006/relationships/hyperlink" Target="https://mathworld.wolfram.com/MarkovChain.html" TargetMode="External"/><Relationship Id="rId3" Type="http://schemas.openxmlformats.org/officeDocument/2006/relationships/hyperlink" Target="https://mathworld.wolfram.com/ControlTheory.html" TargetMode="External"/><Relationship Id="rId7" Type="http://schemas.openxmlformats.org/officeDocument/2006/relationships/hyperlink" Target="https://mathworld.wolfram.com/LinearProgramming.html" TargetMode="External"/><Relationship Id="rId2" Type="http://schemas.openxmlformats.org/officeDocument/2006/relationships/hyperlink" Target="https://mathworld.wolfram.com/CalculusofVariations.html" TargetMode="External"/><Relationship Id="rId1" Type="http://schemas.openxmlformats.org/officeDocument/2006/relationships/slideLayout" Target="../slideLayouts/slideLayout2.xml"/><Relationship Id="rId6" Type="http://schemas.openxmlformats.org/officeDocument/2006/relationships/hyperlink" Target="https://mathworld.wolfram.com/GameTheory.html" TargetMode="External"/><Relationship Id="rId5" Type="http://schemas.openxmlformats.org/officeDocument/2006/relationships/hyperlink" Target="https://mathworld.wolfram.com/DecisionTheory.html" TargetMode="External"/><Relationship Id="rId4" Type="http://schemas.openxmlformats.org/officeDocument/2006/relationships/hyperlink" Target="https://mathworld.wolfram.com/ConvexOptimizationTheory.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18" Type="http://schemas.openxmlformats.org/officeDocument/2006/relationships/image" Target="../media/image851.png"/><Relationship Id="rId3" Type="http://schemas.openxmlformats.org/officeDocument/2006/relationships/image" Target="../media/image800.png"/><Relationship Id="rId7" Type="http://schemas.openxmlformats.org/officeDocument/2006/relationships/image" Target="../media/image880.png"/><Relationship Id="rId12" Type="http://schemas.openxmlformats.org/officeDocument/2006/relationships/image" Target="../media/image930.png"/><Relationship Id="rId17" Type="http://schemas.openxmlformats.org/officeDocument/2006/relationships/image" Target="../media/image980.png"/><Relationship Id="rId2" Type="http://schemas.openxmlformats.org/officeDocument/2006/relationships/image" Target="../media/image790.png"/><Relationship Id="rId1" Type="http://schemas.openxmlformats.org/officeDocument/2006/relationships/slideLayout" Target="../slideLayouts/slideLayout2.xml"/><Relationship Id="rId19" Type="http://schemas.openxmlformats.org/officeDocument/2006/relationships/image" Target="../media/image871.png"/><Relationship Id="rId4" Type="http://schemas.openxmlformats.org/officeDocument/2006/relationships/image" Target="../media/image810.png"/><Relationship Id="rId9" Type="http://schemas.openxmlformats.org/officeDocument/2006/relationships/image" Target="../media/image900.png"/><Relationship Id="rId14" Type="http://schemas.openxmlformats.org/officeDocument/2006/relationships/image" Target="../media/image950.png"/></Relationships>
</file>

<file path=ppt/slides/_rels/slide9.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3" Type="http://schemas.openxmlformats.org/officeDocument/2006/relationships/image" Target="../media/image800.png"/><Relationship Id="rId7" Type="http://schemas.openxmlformats.org/officeDocument/2006/relationships/image" Target="../media/image880.png"/><Relationship Id="rId12" Type="http://schemas.openxmlformats.org/officeDocument/2006/relationships/image" Target="../media/image930.png"/><Relationship Id="rId17" Type="http://schemas.openxmlformats.org/officeDocument/2006/relationships/image" Target="../media/image980.png"/><Relationship Id="rId2" Type="http://schemas.openxmlformats.org/officeDocument/2006/relationships/image" Target="../media/image790.png"/><Relationship Id="rId16"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50.png"/><Relationship Id="rId15" Type="http://schemas.openxmlformats.org/officeDocument/2006/relationships/image" Target="../media/image960.png"/><Relationship Id="rId10" Type="http://schemas.openxmlformats.org/officeDocument/2006/relationships/image" Target="../media/image910.png"/><Relationship Id="rId4" Type="http://schemas.openxmlformats.org/officeDocument/2006/relationships/image" Target="../media/image810.png"/><Relationship Id="rId9" Type="http://schemas.openxmlformats.org/officeDocument/2006/relationships/image" Target="../media/image900.png"/><Relationship Id="rId14" Type="http://schemas.openxmlformats.org/officeDocument/2006/relationships/image" Target="../media/image9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266879" y="3225968"/>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23953" y="4133156"/>
            <a:ext cx="9073008" cy="2227569"/>
          </a:xfrm>
          <a:ln>
            <a:noFill/>
          </a:ln>
        </p:spPr>
        <p:txBody>
          <a:bodyPr/>
          <a:lstStyle/>
          <a:p>
            <a:r>
              <a:rPr lang="en-US" altLang="zh-TW" sz="4000" dirty="0">
                <a:solidFill>
                  <a:srgbClr val="0070C0"/>
                </a:solidFill>
                <a:effectLst>
                  <a:outerShdw blurRad="38100" dist="38100" dir="2700000" algn="tl">
                    <a:srgbClr val="000000">
                      <a:alpha val="43137"/>
                    </a:srgbClr>
                  </a:outerShdw>
                </a:effectLst>
              </a:rPr>
              <a:t>Chapter Deep learning DL02</a:t>
            </a:r>
            <a:br>
              <a:rPr lang="en-US" altLang="zh-TW" sz="4000" dirty="0">
                <a:solidFill>
                  <a:srgbClr val="0070C0"/>
                </a:solidFill>
                <a:effectLst>
                  <a:outerShdw blurRad="38100" dist="38100" dir="2700000" algn="tl">
                    <a:srgbClr val="000000">
                      <a:alpha val="43137"/>
                    </a:srgbClr>
                  </a:outerShdw>
                </a:effectLst>
              </a:rPr>
            </a:br>
            <a:r>
              <a:rPr lang="en-US" altLang="zh-TW" sz="4000" dirty="0">
                <a:solidFill>
                  <a:srgbClr val="0070C0"/>
                </a:solidFill>
                <a:effectLst>
                  <a:outerShdw blurRad="38100" dist="38100" dir="2700000" algn="tl">
                    <a:srgbClr val="000000">
                      <a:alpha val="43137"/>
                    </a:srgbClr>
                  </a:outerShdw>
                </a:effectLst>
              </a:rPr>
              <a:t>   DNN </a:t>
            </a:r>
            <a:r>
              <a:rPr lang="zh-TW" altLang="en-US" sz="4000" dirty="0">
                <a:solidFill>
                  <a:srgbClr val="0070C0"/>
                </a:solidFill>
                <a:effectLst>
                  <a:outerShdw blurRad="38100" dist="38100" dir="2700000" algn="tl">
                    <a:srgbClr val="000000">
                      <a:alpha val="43137"/>
                    </a:srgbClr>
                  </a:outerShdw>
                </a:effectLst>
              </a:rPr>
              <a:t>深度神經網路 </a:t>
            </a:r>
            <a:r>
              <a:rPr lang="en-US" altLang="zh-TW" sz="3200" dirty="0">
                <a:solidFill>
                  <a:srgbClr val="0070C0"/>
                </a:solidFill>
                <a:effectLst>
                  <a:outerShdw blurRad="38100" dist="38100" dir="2700000" algn="tl">
                    <a:srgbClr val="000000">
                      <a:alpha val="43137"/>
                    </a:srgbClr>
                  </a:outerShdw>
                </a:effectLst>
              </a:rPr>
              <a:t>(Deep Neural Networks)</a:t>
            </a:r>
            <a:br>
              <a:rPr lang="en-US" altLang="zh-TW" sz="4000" dirty="0">
                <a:solidFill>
                  <a:srgbClr val="0070C0"/>
                </a:solidFill>
                <a:effectLst>
                  <a:outerShdw blurRad="38100" dist="38100" dir="2700000" algn="tl">
                    <a:srgbClr val="000000">
                      <a:alpha val="43137"/>
                    </a:srgbClr>
                  </a:outerShdw>
                </a:effectLst>
              </a:rPr>
            </a:br>
            <a:r>
              <a:rPr lang="zh-TW" altLang="en-US" sz="4000" dirty="0">
                <a:solidFill>
                  <a:srgbClr val="0070C0"/>
                </a:solidFill>
              </a:rPr>
              <a:t>　　　　　　</a:t>
            </a:r>
            <a:r>
              <a:rPr lang="en-US" altLang="zh-TW" sz="1200" dirty="0">
                <a:solidFill>
                  <a:srgbClr val="0070C0"/>
                </a:solidFill>
              </a:rPr>
              <a:t> </a:t>
            </a:r>
            <a:endParaRPr lang="zh-TW" altLang="en-US" sz="1200" dirty="0">
              <a:solidFill>
                <a:srgbClr val="0070C0"/>
              </a:solidFill>
            </a:endParaRPr>
          </a:p>
        </p:txBody>
      </p:sp>
      <p:sp>
        <p:nvSpPr>
          <p:cNvPr id="3" name="矩形 2"/>
          <p:cNvSpPr/>
          <p:nvPr/>
        </p:nvSpPr>
        <p:spPr>
          <a:xfrm>
            <a:off x="5110941" y="6360725"/>
            <a:ext cx="4572000" cy="276999"/>
          </a:xfrm>
          <a:prstGeom prst="rect">
            <a:avLst/>
          </a:prstGeom>
        </p:spPr>
        <p:txBody>
          <a:bodyPr>
            <a:spAutoFit/>
          </a:bodyPr>
          <a:lstStyle/>
          <a:p>
            <a:r>
              <a:rPr lang="zh-TW" altLang="en-US" sz="1200" dirty="0"/>
              <a:t>參照 </a:t>
            </a:r>
            <a:r>
              <a:rPr lang="en-US" altLang="zh-TW" sz="1200" dirty="0"/>
              <a:t>https://ithelp.ithome.com.tw/articles/10204737</a:t>
            </a:r>
            <a:endParaRPr lang="zh-TW" altLang="en-US" sz="1200" dirty="0"/>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a:t>
            </a:r>
            <a:r>
              <a:rPr lang="zh-TW" altLang="en-US" dirty="0"/>
              <a:t>梯度下降法</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b="0" dirty="0">
                <a:effectLst/>
              </a:rPr>
              <a:t>If we compute the partial derivatives of the cross-entropy relatively to all the weights and all the biases we obtain a "gradient", computed for a given image, label, and present value of weights and biases.</a:t>
            </a:r>
            <a:endParaRPr lang="zh-TW" altLang="en-US" dirty="0"/>
          </a:p>
        </p:txBody>
      </p:sp>
      <p:pic>
        <p:nvPicPr>
          <p:cNvPr id="4" name="圖片 3"/>
          <p:cNvPicPr>
            <a:picLocks noChangeAspect="1"/>
          </p:cNvPicPr>
          <p:nvPr/>
        </p:nvPicPr>
        <p:blipFill>
          <a:blip r:embed="rId2"/>
          <a:stretch>
            <a:fillRect/>
          </a:stretch>
        </p:blipFill>
        <p:spPr>
          <a:xfrm>
            <a:off x="711250" y="2780928"/>
            <a:ext cx="7200800" cy="3748923"/>
          </a:xfrm>
          <a:prstGeom prst="rect">
            <a:avLst/>
          </a:prstGeom>
        </p:spPr>
      </p:pic>
      <p:sp>
        <p:nvSpPr>
          <p:cNvPr id="5" name="矩形 4"/>
          <p:cNvSpPr/>
          <p:nvPr/>
        </p:nvSpPr>
        <p:spPr>
          <a:xfrm>
            <a:off x="4211960" y="2544958"/>
            <a:ext cx="4572000" cy="215444"/>
          </a:xfrm>
          <a:prstGeom prst="rect">
            <a:avLst/>
          </a:prstGeom>
        </p:spPr>
        <p:txBody>
          <a:bodyPr>
            <a:spAutoFit/>
          </a:bodyPr>
          <a:lstStyle/>
          <a:p>
            <a:r>
              <a:rPr lang="en-US" altLang="zh-TW" sz="800" dirty="0"/>
              <a:t>https://codelabs.developers.google.com/codelabs/keras-flowers-convnets/#3</a:t>
            </a:r>
            <a:endParaRPr lang="zh-TW" altLang="en-US" sz="800" dirty="0"/>
          </a:p>
        </p:txBody>
      </p:sp>
    </p:spTree>
    <p:extLst>
      <p:ext uri="{BB962C8B-B14F-4D97-AF65-F5344CB8AC3E}">
        <p14:creationId xmlns:p14="http://schemas.microsoft.com/office/powerpoint/2010/main" val="401567635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
            </a:r>
            <a:r>
              <a:rPr lang="zh-TW" altLang="en-US" dirty="0"/>
              <a:t>動畫</a:t>
            </a:r>
            <a:r>
              <a:rPr lang="en-US" altLang="zh-TW" dirty="0"/>
              <a:t>] optimizer</a:t>
            </a:r>
            <a:r>
              <a:rPr lang="zh-TW" altLang="en-US" dirty="0"/>
              <a:t>優化器</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88" y="2132856"/>
            <a:ext cx="5905500" cy="4572000"/>
          </a:xfrm>
        </p:spPr>
      </p:pic>
      <p:sp>
        <p:nvSpPr>
          <p:cNvPr id="7" name="矩形 6"/>
          <p:cNvSpPr/>
          <p:nvPr/>
        </p:nvSpPr>
        <p:spPr>
          <a:xfrm>
            <a:off x="6444208" y="1412776"/>
            <a:ext cx="2592288" cy="2862322"/>
          </a:xfrm>
          <a:prstGeom prst="rect">
            <a:avLst/>
          </a:prstGeom>
        </p:spPr>
        <p:txBody>
          <a:bodyPr wrap="square">
            <a:spAutoFit/>
          </a:bodyPr>
          <a:lstStyle/>
          <a:p>
            <a:r>
              <a:rPr lang="zh-TW" altLang="en-US" sz="1200" dirty="0"/>
              <a:t>優化器</a:t>
            </a:r>
            <a:r>
              <a:rPr lang="en-US" altLang="zh-TW" sz="1200" dirty="0"/>
              <a:t>optimizer:  </a:t>
            </a:r>
            <a:r>
              <a:rPr lang="zh-TW" altLang="en-US" sz="1200" dirty="0"/>
              <a:t>將計算出的梯度應用於模型參數以最小化函數</a:t>
            </a:r>
            <a:r>
              <a:rPr lang="en-US" altLang="zh-TW" sz="1200" dirty="0"/>
              <a:t>loss</a:t>
            </a:r>
            <a:r>
              <a:rPr lang="zh-TW" altLang="en-US" sz="1200" dirty="0"/>
              <a:t>。</a:t>
            </a:r>
            <a:endParaRPr lang="en-US" altLang="zh-TW" sz="1200" dirty="0"/>
          </a:p>
          <a:p>
            <a:endParaRPr lang="en-US" altLang="zh-TW" sz="1200" dirty="0"/>
          </a:p>
          <a:p>
            <a:r>
              <a:rPr lang="zh-TW" altLang="en-US" sz="1200" dirty="0"/>
              <a:t>您可以將損失函數視為一個曲面（請參閱圖 ），並且您希望透過四處走動找到其最低點。坡度指向最陡的上升方向，因此您將沿著相反的方向走下山。</a:t>
            </a:r>
            <a:endParaRPr lang="en-US" altLang="zh-TW" sz="1200" dirty="0"/>
          </a:p>
          <a:p>
            <a:endParaRPr lang="en-US" altLang="zh-TW" sz="1200" dirty="0"/>
          </a:p>
          <a:p>
            <a:r>
              <a:rPr lang="zh-TW" altLang="en-US" sz="1200" dirty="0"/>
              <a:t>透過迭代計算每個批次的損失和梯度，您將在訓練期間調整模型。</a:t>
            </a:r>
            <a:endParaRPr lang="en-US" altLang="zh-TW" sz="1200" dirty="0"/>
          </a:p>
          <a:p>
            <a:endParaRPr lang="en-US" altLang="zh-TW" sz="1200" dirty="0"/>
          </a:p>
          <a:p>
            <a:r>
              <a:rPr lang="zh-TW" altLang="en-US" sz="1200" dirty="0"/>
              <a:t>逐漸地，模型將找到權重和偏差的最佳組合，以最小化損失。損失越低，模型的預測就越好。</a:t>
            </a:r>
          </a:p>
        </p:txBody>
      </p:sp>
      <p:sp>
        <p:nvSpPr>
          <p:cNvPr id="11" name="矩形 10"/>
          <p:cNvSpPr/>
          <p:nvPr/>
        </p:nvSpPr>
        <p:spPr>
          <a:xfrm>
            <a:off x="323528" y="1268760"/>
            <a:ext cx="5761360" cy="738664"/>
          </a:xfrm>
          <a:prstGeom prst="rect">
            <a:avLst/>
          </a:prstGeom>
        </p:spPr>
        <p:txBody>
          <a:bodyPr wrap="square">
            <a:spAutoFit/>
          </a:bodyPr>
          <a:lstStyle/>
          <a:p>
            <a:r>
              <a:rPr lang="en-US" altLang="zh-TW" sz="1400" dirty="0">
                <a:solidFill>
                  <a:srgbClr val="0070C0"/>
                </a:solidFill>
              </a:rPr>
              <a:t>optimizer = </a:t>
            </a:r>
            <a:r>
              <a:rPr lang="en-US" altLang="zh-TW" sz="1400" dirty="0" err="1">
                <a:solidFill>
                  <a:srgbClr val="0070C0"/>
                </a:solidFill>
              </a:rPr>
              <a:t>tf.keras.optimizers.SGD</a:t>
            </a:r>
            <a:r>
              <a:rPr lang="en-US" altLang="zh-TW" sz="1400" dirty="0">
                <a:solidFill>
                  <a:srgbClr val="0070C0"/>
                </a:solidFill>
              </a:rPr>
              <a:t>(</a:t>
            </a:r>
            <a:r>
              <a:rPr lang="en-US" altLang="zh-TW" sz="1400" dirty="0" err="1">
                <a:solidFill>
                  <a:srgbClr val="0070C0"/>
                </a:solidFill>
              </a:rPr>
              <a:t>learning_rate</a:t>
            </a:r>
            <a:r>
              <a:rPr lang="en-US" altLang="zh-TW" sz="1400" dirty="0">
                <a:solidFill>
                  <a:srgbClr val="0070C0"/>
                </a:solidFill>
              </a:rPr>
              <a:t>=0.01)</a:t>
            </a:r>
          </a:p>
          <a:p>
            <a:r>
              <a:rPr lang="en-US" altLang="zh-TW" sz="1400" dirty="0">
                <a:solidFill>
                  <a:srgbClr val="0070C0"/>
                </a:solidFill>
              </a:rPr>
              <a:t>for x, y in </a:t>
            </a:r>
            <a:r>
              <a:rPr lang="en-US" altLang="zh-TW" sz="1400" dirty="0" err="1">
                <a:solidFill>
                  <a:srgbClr val="0070C0"/>
                </a:solidFill>
              </a:rPr>
              <a:t>ds_train_batch</a:t>
            </a:r>
            <a:r>
              <a:rPr lang="en-US" altLang="zh-TW" sz="1400" dirty="0">
                <a:solidFill>
                  <a:srgbClr val="0070C0"/>
                </a:solidFill>
              </a:rPr>
              <a:t>:</a:t>
            </a:r>
          </a:p>
          <a:p>
            <a:r>
              <a:rPr lang="en-US" altLang="zh-TW" sz="1400" dirty="0">
                <a:solidFill>
                  <a:srgbClr val="0070C0"/>
                </a:solidFill>
              </a:rPr>
              <a:t>     </a:t>
            </a:r>
            <a:r>
              <a:rPr lang="en-US" altLang="zh-TW" sz="1400" dirty="0" err="1">
                <a:solidFill>
                  <a:srgbClr val="0070C0"/>
                </a:solidFill>
              </a:rPr>
              <a:t>optimizer.apply_gradients</a:t>
            </a:r>
            <a:r>
              <a:rPr lang="en-US" altLang="zh-TW" sz="1400" dirty="0">
                <a:solidFill>
                  <a:srgbClr val="0070C0"/>
                </a:solidFill>
              </a:rPr>
              <a:t>(zip(grads, </a:t>
            </a:r>
            <a:r>
              <a:rPr lang="en-US" altLang="zh-TW" sz="1400" dirty="0" err="1">
                <a:solidFill>
                  <a:srgbClr val="0070C0"/>
                </a:solidFill>
              </a:rPr>
              <a:t>model.trainable_variables</a:t>
            </a:r>
            <a:r>
              <a:rPr lang="en-US" altLang="zh-TW" sz="1400" dirty="0">
                <a:solidFill>
                  <a:srgbClr val="0070C0"/>
                </a:solidFill>
              </a:rPr>
              <a:t>))</a:t>
            </a:r>
            <a:endParaRPr lang="zh-TW" altLang="en-US" sz="1400" dirty="0">
              <a:solidFill>
                <a:srgbClr val="0070C0"/>
              </a:solidFill>
            </a:endParaRPr>
          </a:p>
        </p:txBody>
      </p:sp>
    </p:spTree>
    <p:extLst>
      <p:ext uri="{BB962C8B-B14F-4D97-AF65-F5344CB8AC3E}">
        <p14:creationId xmlns:p14="http://schemas.microsoft.com/office/powerpoint/2010/main" val="151746971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0480" y="2540158"/>
            <a:ext cx="1618734" cy="131926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Backpropagation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Backpropagation: an efficient way to 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r>
                  <a:rPr lang="en-US" altLang="zh-TW" sz="2400" dirty="0"/>
                  <a:t> in neural network</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4"/>
                <a:stretch>
                  <a:fillRect l="-1005" t="-14146"/>
                </a:stretch>
              </a:blipFill>
            </p:spPr>
            <p:txBody>
              <a:bodyPr/>
              <a:lstStyle/>
              <a:p>
                <a:r>
                  <a:rPr lang="zh-TW" altLang="en-US">
                    <a:noFill/>
                  </a:rPr>
                  <a:t> </a:t>
                </a:r>
              </a:p>
            </p:txBody>
          </p:sp>
        </mc:Fallback>
      </mc:AlternateContent>
      <p:pic>
        <p:nvPicPr>
          <p:cNvPr id="28" name="Picture 2" descr="http://deeplearning.net/software/theano/_static/theano_logo_allblue_200x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7007" y="2959862"/>
            <a:ext cx="2086342" cy="4798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devblogs.nvidia.com/parallelforall/wp-content/uploads/sites/3/2015/03/torch_lstm_thumb-179x1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1542" y="2704049"/>
            <a:ext cx="1637367" cy="10519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developer.nvidia.com/sites/default/files/akamai/cuda/images/deeplearning/caff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5638" y="3900055"/>
            <a:ext cx="1560169" cy="10531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s://developer.nvidia.com/sites/default/files/akamai/cuda/images/deeplearning/cntk.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5526" y="3785184"/>
            <a:ext cx="1670545" cy="1127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p:cNvGrpSpPr/>
          <p:nvPr/>
        </p:nvGrpSpPr>
        <p:grpSpPr>
          <a:xfrm>
            <a:off x="6199162" y="4826135"/>
            <a:ext cx="1642031" cy="1121374"/>
            <a:chOff x="7043205" y="3645629"/>
            <a:chExt cx="1642031" cy="1121374"/>
          </a:xfrm>
        </p:grpSpPr>
        <p:sp>
          <p:nvSpPr>
            <p:cNvPr id="25" name="矩形 24"/>
            <p:cNvSpPr/>
            <p:nvPr/>
          </p:nvSpPr>
          <p:spPr>
            <a:xfrm>
              <a:off x="7154858" y="3645629"/>
              <a:ext cx="1457450" cy="584775"/>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3200" b="1" dirty="0" err="1">
                  <a:solidFill>
                    <a:srgbClr val="333333"/>
                  </a:solidFill>
                  <a:latin typeface="Helvetica Neue"/>
                </a:rPr>
                <a:t>libdnn</a:t>
              </a:r>
              <a:endParaRPr lang="en-US" altLang="zh-TW" sz="3200" b="1" i="0" dirty="0">
                <a:solidFill>
                  <a:srgbClr val="333333"/>
                </a:solidFill>
                <a:effectLst/>
                <a:latin typeface="Helvetica Neue"/>
              </a:endParaRPr>
            </a:p>
          </p:txBody>
        </p:sp>
        <p:sp>
          <p:nvSpPr>
            <p:cNvPr id="26" name="文字方塊 13"/>
            <p:cNvSpPr txBox="1"/>
            <p:nvPr/>
          </p:nvSpPr>
          <p:spPr>
            <a:xfrm>
              <a:off x="7043205" y="4120672"/>
              <a:ext cx="1642031" cy="646331"/>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dirty="0"/>
                <a:t>台大周伯威</a:t>
              </a:r>
              <a:endParaRPr lang="en-US" altLang="zh-TW" dirty="0"/>
            </a:p>
            <a:p>
              <a:pPr algn="ctr"/>
              <a:r>
                <a:rPr lang="zh-TW" altLang="en-US" dirty="0"/>
                <a:t>同學開發</a:t>
              </a:r>
            </a:p>
          </p:txBody>
        </p:sp>
      </p:grpSp>
      <p:pic>
        <p:nvPicPr>
          <p:cNvPr id="22" name="圖片 21"/>
          <p:cNvPicPr>
            <a:picLocks noChangeAspect="1"/>
          </p:cNvPicPr>
          <p:nvPr/>
        </p:nvPicPr>
        <p:blipFill>
          <a:blip r:embed="rId9"/>
          <a:stretch>
            <a:fillRect/>
          </a:stretch>
        </p:blipFill>
        <p:spPr>
          <a:xfrm>
            <a:off x="6030207" y="4141078"/>
            <a:ext cx="1974264" cy="571068"/>
          </a:xfrm>
          <a:prstGeom prst="rect">
            <a:avLst/>
          </a:prstGeom>
        </p:spPr>
      </p:pic>
      <p:pic>
        <p:nvPicPr>
          <p:cNvPr id="23" name="圖片 22"/>
          <p:cNvPicPr>
            <a:picLocks noChangeAspect="1"/>
          </p:cNvPicPr>
          <p:nvPr/>
        </p:nvPicPr>
        <p:blipFill>
          <a:blip r:embed="rId10"/>
          <a:stretch>
            <a:fillRect/>
          </a:stretch>
        </p:blipFill>
        <p:spPr>
          <a:xfrm>
            <a:off x="4013376" y="5050435"/>
            <a:ext cx="1540523" cy="579342"/>
          </a:xfrm>
          <a:prstGeom prst="rect">
            <a:avLst/>
          </a:prstGeom>
        </p:spPr>
      </p:pic>
      <p:pic>
        <p:nvPicPr>
          <p:cNvPr id="24" name="Picture 2" descr="スクリーンショット 2016-05-24 午後4.01.5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8307" y="5046784"/>
            <a:ext cx="2737407" cy="61278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54176" y="5808912"/>
            <a:ext cx="8399817" cy="923330"/>
          </a:xfrm>
          <a:prstGeom prst="rect">
            <a:avLst/>
          </a:prstGeom>
        </p:spPr>
        <p:txBody>
          <a:bodyPr wrap="square">
            <a:spAutoFit/>
          </a:bodyPr>
          <a:lstStyle/>
          <a:p>
            <a:pPr marL="685800" lvl="2">
              <a:spcBef>
                <a:spcPts val="1000"/>
              </a:spcBef>
            </a:pPr>
            <a:r>
              <a:rPr lang="en-US" altLang="zh-TW" dirty="0"/>
              <a:t>Ref: http://speech.ee.ntu.edu.tw/~tlkagk/courses/MLDS_2015_2/Lecture/DNN%20backprop.ecm.mp4/index.html</a:t>
            </a:r>
            <a:endParaRPr lang="zh-TW" altLang="en-US" dirty="0"/>
          </a:p>
        </p:txBody>
      </p:sp>
      <p:sp>
        <p:nvSpPr>
          <p:cNvPr id="4" name="文字方塊 3">
            <a:extLst>
              <a:ext uri="{FF2B5EF4-FFF2-40B4-BE49-F238E27FC236}">
                <a16:creationId xmlns:a16="http://schemas.microsoft.com/office/drawing/2014/main" id="{95DAD769-A7C7-57E9-5DE3-E548BEAA6CC9}"/>
              </a:ext>
            </a:extLst>
          </p:cNvPr>
          <p:cNvSpPr txBox="1"/>
          <p:nvPr/>
        </p:nvSpPr>
        <p:spPr>
          <a:xfrm>
            <a:off x="5099303" y="-44629"/>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365455182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4625"/>
            <a:ext cx="8264525" cy="1107472"/>
          </a:xfrm>
        </p:spPr>
        <p:txBody>
          <a:bodyPr/>
          <a:lstStyle/>
          <a:p>
            <a:r>
              <a:rPr lang="en-US" altLang="zh-TW" sz="2800" b="0" dirty="0"/>
              <a:t>The Multilayer Perceptron and Backpropagation (BP)</a:t>
            </a:r>
            <a:br>
              <a:rPr lang="en-US" altLang="zh-TW" sz="2800" b="0" dirty="0"/>
            </a:br>
            <a:r>
              <a:rPr lang="zh-TW" altLang="en-US" sz="2800" b="0" dirty="0"/>
              <a:t>反向傳播演算法</a:t>
            </a:r>
            <a:endParaRPr lang="zh-TW" altLang="en-US" sz="2800" dirty="0"/>
          </a:p>
        </p:txBody>
      </p:sp>
      <p:sp>
        <p:nvSpPr>
          <p:cNvPr id="3" name="內容版面配置區 2"/>
          <p:cNvSpPr>
            <a:spLocks noGrp="1"/>
          </p:cNvSpPr>
          <p:nvPr>
            <p:ph idx="1"/>
          </p:nvPr>
        </p:nvSpPr>
        <p:spPr/>
        <p:txBody>
          <a:bodyPr/>
          <a:lstStyle/>
          <a:p>
            <a:r>
              <a:rPr lang="en-US" altLang="zh-TW" sz="2000" dirty="0"/>
              <a:t>Page. </a:t>
            </a:r>
            <a:r>
              <a:rPr lang="en-US" altLang="zh-TW" sz="2000"/>
              <a:t>298</a:t>
            </a:r>
            <a:endParaRPr lang="zh-TW" altLang="en-US" sz="2000" dirty="0"/>
          </a:p>
        </p:txBody>
      </p:sp>
      <p:pic>
        <p:nvPicPr>
          <p:cNvPr id="4" name="圖片 3"/>
          <p:cNvPicPr>
            <a:picLocks noChangeAspect="1"/>
          </p:cNvPicPr>
          <p:nvPr/>
        </p:nvPicPr>
        <p:blipFill>
          <a:blip r:embed="rId2"/>
          <a:stretch>
            <a:fillRect/>
          </a:stretch>
        </p:blipFill>
        <p:spPr>
          <a:xfrm>
            <a:off x="179388" y="1628800"/>
            <a:ext cx="8518753" cy="4721980"/>
          </a:xfrm>
          <a:prstGeom prst="rect">
            <a:avLst/>
          </a:prstGeom>
        </p:spPr>
      </p:pic>
    </p:spTree>
    <p:extLst>
      <p:ext uri="{BB962C8B-B14F-4D97-AF65-F5344CB8AC3E}">
        <p14:creationId xmlns:p14="http://schemas.microsoft.com/office/powerpoint/2010/main" val="35211915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反向傳播演算法原理</a:t>
            </a:r>
            <a:endParaRPr lang="zh-TW" altLang="en-US" dirty="0"/>
          </a:p>
        </p:txBody>
      </p:sp>
      <p:sp>
        <p:nvSpPr>
          <p:cNvPr id="3" name="內容版面配置區 2"/>
          <p:cNvSpPr>
            <a:spLocks noGrp="1"/>
          </p:cNvSpPr>
          <p:nvPr>
            <p:ph idx="1"/>
          </p:nvPr>
        </p:nvSpPr>
        <p:spPr/>
        <p:txBody>
          <a:bodyPr/>
          <a:lstStyle/>
          <a:p>
            <a:r>
              <a:rPr lang="zh-TW" altLang="en-US" b="0" dirty="0">
                <a:effectLst/>
              </a:rPr>
              <a:t>什麼是反向傳播演算法</a:t>
            </a:r>
          </a:p>
          <a:p>
            <a:r>
              <a:rPr lang="en-US" altLang="zh-TW" dirty="0">
                <a:hlinkClick r:id="rId2"/>
              </a:rPr>
              <a:t>https://www.youtube.com/watch?v=Ilg3gGewQ5U&amp;t=720s</a:t>
            </a:r>
            <a:endParaRPr lang="en-US" altLang="zh-TW" dirty="0"/>
          </a:p>
          <a:p>
            <a:endParaRPr lang="en-US" altLang="zh-TW" dirty="0"/>
          </a:p>
          <a:p>
            <a:r>
              <a:rPr lang="en-US" altLang="zh-TW" b="0" dirty="0">
                <a:effectLst/>
              </a:rPr>
              <a:t>Backpropagation calculus </a:t>
            </a:r>
            <a:r>
              <a:rPr lang="zh-TW" altLang="en-US" b="0" dirty="0">
                <a:effectLst/>
              </a:rPr>
              <a:t>反向傳播演算法的微分解</a:t>
            </a:r>
            <a:endParaRPr lang="en-US" altLang="zh-TW" b="0" dirty="0">
              <a:effectLst/>
            </a:endParaRPr>
          </a:p>
          <a:p>
            <a:r>
              <a:rPr lang="en-US" altLang="zh-TW" dirty="0"/>
              <a:t>https://www.youtube.com/watch?v=tIeHLnjs5U8&amp;t=33s</a:t>
            </a:r>
            <a:endParaRPr lang="zh-TW" altLang="en-US" dirty="0"/>
          </a:p>
        </p:txBody>
      </p:sp>
    </p:spTree>
    <p:extLst>
      <p:ext uri="{BB962C8B-B14F-4D97-AF65-F5344CB8AC3E}">
        <p14:creationId xmlns:p14="http://schemas.microsoft.com/office/powerpoint/2010/main" val="383978445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線單箭頭接點 103"/>
          <p:cNvCxnSpPr/>
          <p:nvPr/>
        </p:nvCxnSpPr>
        <p:spPr>
          <a:xfrm flipV="1">
            <a:off x="1308690" y="2555869"/>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Backpropagation</a:t>
            </a:r>
            <a:endParaRPr lang="zh-TW" altLang="en-US" dirty="0"/>
          </a:p>
        </p:txBody>
      </p:sp>
      <p:cxnSp>
        <p:nvCxnSpPr>
          <p:cNvPr id="79" name="直線單箭頭接點 78"/>
          <p:cNvCxnSpPr/>
          <p:nvPr/>
        </p:nvCxnSpPr>
        <p:spPr>
          <a:xfrm flipV="1">
            <a:off x="1308690" y="2302531"/>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4281340" y="1936338"/>
            <a:ext cx="574158" cy="574158"/>
            <a:chOff x="5170781" y="1854574"/>
            <a:chExt cx="574158" cy="574158"/>
          </a:xfrm>
        </p:grpSpPr>
        <p:sp>
          <p:nvSpPr>
            <p:cNvPr id="9" name="橢圓 8"/>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手繪多邊形 1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 name="群組 43"/>
          <p:cNvGrpSpPr/>
          <p:nvPr/>
        </p:nvGrpSpPr>
        <p:grpSpPr>
          <a:xfrm>
            <a:off x="2958777" y="2555869"/>
            <a:ext cx="458287" cy="838405"/>
            <a:chOff x="10102194" y="1939763"/>
            <a:chExt cx="458287" cy="838405"/>
          </a:xfrm>
        </p:grpSpPr>
        <p:sp>
          <p:nvSpPr>
            <p:cNvPr id="61" name="矩形 6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6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01" name="群組 100"/>
          <p:cNvGrpSpPr/>
          <p:nvPr/>
        </p:nvGrpSpPr>
        <p:grpSpPr>
          <a:xfrm>
            <a:off x="2917803" y="2082309"/>
            <a:ext cx="474993" cy="425277"/>
            <a:chOff x="3357891" y="3538413"/>
            <a:chExt cx="474993" cy="425277"/>
          </a:xfrm>
        </p:grpSpPr>
        <p:sp>
          <p:nvSpPr>
            <p:cNvPr id="102" name="矩形 10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0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3" imgW="139680" imgH="139680" progId="Equation.3">
                    <p:embed/>
                  </p:oleObj>
                </mc:Choice>
                <mc:Fallback>
                  <p:oleObj name="方程式" r:id="rId3" imgW="139680" imgH="139680" progId="Equation.3">
                    <p:embed/>
                    <p:pic>
                      <p:nvPicPr>
                        <p:cNvPr id="103"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06" name="直線單箭頭接點 105"/>
          <p:cNvCxnSpPr/>
          <p:nvPr/>
        </p:nvCxnSpPr>
        <p:spPr>
          <a:xfrm flipV="1">
            <a:off x="3392796" y="2260065"/>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字方塊 108"/>
              <p:cNvSpPr txBox="1"/>
              <p:nvPr/>
            </p:nvSpPr>
            <p:spPr>
              <a:xfrm>
                <a:off x="1819748" y="1808457"/>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1819748" y="1808457"/>
                <a:ext cx="493212" cy="430887"/>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p:cNvSpPr txBox="1"/>
              <p:nvPr/>
            </p:nvSpPr>
            <p:spPr>
              <a:xfrm>
                <a:off x="3734542" y="1752123"/>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3734542" y="1752123"/>
                <a:ext cx="308161" cy="430887"/>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807284" y="4857625"/>
                <a:ext cx="107689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smtClean="0">
                              <a:latin typeface="Cambria Math" panose="02040503050406030204" pitchFamily="18" charset="0"/>
                            </a:rPr>
                            <m:t>𝜕</m:t>
                          </m:r>
                          <m:r>
                            <a:rPr lang="en-US" altLang="zh-TW" sz="2800" i="1" smtClean="0">
                              <a:latin typeface="Cambria Math" panose="02040503050406030204" pitchFamily="18" charset="0"/>
                            </a:rPr>
                            <m:t>𝑤</m:t>
                          </m:r>
                        </m:den>
                      </m:f>
                      <m:r>
                        <a:rPr lang="en-US" altLang="zh-TW" sz="2800" b="0" i="1" smtClean="0">
                          <a:latin typeface="Cambria Math" panose="02040503050406030204" pitchFamily="18" charset="0"/>
                        </a:rPr>
                        <m:t>=?</m:t>
                      </m:r>
                    </m:oMath>
                  </m:oMathPara>
                </a14:m>
                <a:endParaRPr lang="zh-TW" altLang="en-US" sz="2800" dirty="0"/>
              </a:p>
            </p:txBody>
          </p:sp>
        </mc:Choice>
        <mc:Fallback xmlns="">
          <p:sp>
            <p:nvSpPr>
              <p:cNvPr id="113" name="文字方塊 112"/>
              <p:cNvSpPr txBox="1">
                <a:spLocks noRot="1" noChangeAspect="1" noMove="1" noResize="1" noEditPoints="1" noAdjustHandles="1" noChangeArrowheads="1" noChangeShapeType="1" noTextEdit="1"/>
              </p:cNvSpPr>
              <p:nvPr/>
            </p:nvSpPr>
            <p:spPr>
              <a:xfrm>
                <a:off x="807284" y="4857625"/>
                <a:ext cx="1076897" cy="819263"/>
              </a:xfrm>
              <a:prstGeom prst="rect">
                <a:avLst/>
              </a:prstGeom>
              <a:blipFill>
                <a:blip r:embed="rId8"/>
                <a:stretch>
                  <a:fillRect/>
                </a:stretch>
              </a:blipFill>
            </p:spPr>
            <p:txBody>
              <a:bodyPr/>
              <a:lstStyle/>
              <a:p>
                <a:r>
                  <a:rPr lang="zh-TW" altLang="en-US">
                    <a:noFill/>
                  </a:rPr>
                  <a:t> </a:t>
                </a:r>
              </a:p>
            </p:txBody>
          </p:sp>
        </mc:Fallback>
      </mc:AlternateContent>
      <p:sp>
        <p:nvSpPr>
          <p:cNvPr id="114" name="文字方塊 113"/>
          <p:cNvSpPr txBox="1"/>
          <p:nvPr/>
        </p:nvSpPr>
        <p:spPr>
          <a:xfrm>
            <a:off x="5509617" y="1907699"/>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5" name="文字方塊 114"/>
          <p:cNvSpPr txBox="1"/>
          <p:nvPr/>
        </p:nvSpPr>
        <p:spPr>
          <a:xfrm rot="2277005">
            <a:off x="5361628" y="2979782"/>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116" name="文字方塊 115"/>
              <p:cNvSpPr txBox="1"/>
              <p:nvPr/>
            </p:nvSpPr>
            <p:spPr>
              <a:xfrm>
                <a:off x="2163302" y="4876256"/>
                <a:ext cx="996619"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i="1" smtClean="0">
                              <a:latin typeface="Cambria Math" panose="02040503050406030204" pitchFamily="18" charset="0"/>
                            </a:rPr>
                            <m:t>𝑤</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2163302" y="4876256"/>
                <a:ext cx="996619" cy="819263"/>
              </a:xfrm>
              <a:prstGeom prst="rect">
                <a:avLst/>
              </a:prstGeom>
              <a:blipFill>
                <a:blip r:embed="rId9"/>
                <a:stretch>
                  <a:fillRect/>
                </a:stretch>
              </a:blipFill>
            </p:spPr>
            <p:txBody>
              <a:bodyPr/>
              <a:lstStyle/>
              <a:p>
                <a:r>
                  <a:rPr lang="zh-TW" altLang="en-US">
                    <a:noFill/>
                  </a:rPr>
                  <a:t> </a:t>
                </a:r>
              </a:p>
            </p:txBody>
          </p:sp>
        </mc:Fallback>
      </mc:AlternateContent>
      <p:sp>
        <p:nvSpPr>
          <p:cNvPr id="117" name="文字方塊 116"/>
          <p:cNvSpPr txBox="1"/>
          <p:nvPr/>
        </p:nvSpPr>
        <p:spPr>
          <a:xfrm>
            <a:off x="1701949" y="5853401"/>
            <a:ext cx="1996566" cy="461665"/>
          </a:xfrm>
          <a:prstGeom prst="rect">
            <a:avLst/>
          </a:prstGeom>
          <a:noFill/>
        </p:spPr>
        <p:txBody>
          <a:bodyPr wrap="square" rtlCol="0">
            <a:spAutoFit/>
          </a:bodyPr>
          <a:lstStyle/>
          <a:p>
            <a:pPr algn="ctr"/>
            <a:r>
              <a:rPr lang="en-US" altLang="zh-TW" sz="2400" dirty="0"/>
              <a:t>(Chain rule)</a:t>
            </a:r>
            <a:endParaRPr lang="zh-TW" altLang="en-US" sz="2400" dirty="0"/>
          </a:p>
        </p:txBody>
      </p:sp>
      <mc:AlternateContent xmlns:mc="http://schemas.openxmlformats.org/markup-compatibility/2006" xmlns:a14="http://schemas.microsoft.com/office/drawing/2010/main">
        <mc:Choice Requires="a14">
          <p:sp>
            <p:nvSpPr>
              <p:cNvPr id="45" name="文字方塊 44"/>
              <p:cNvSpPr txBox="1"/>
              <p:nvPr/>
            </p:nvSpPr>
            <p:spPr>
              <a:xfrm>
                <a:off x="1811476" y="3060541"/>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1811476" y="3060541"/>
                <a:ext cx="501484" cy="430887"/>
              </a:xfrm>
              <a:prstGeom prst="rect">
                <a:avLst/>
              </a:prstGeom>
              <a:blipFill rotWithShape="0">
                <a:blip r:embed="rId10"/>
                <a:stretch>
                  <a:fillRect/>
                </a:stretch>
              </a:blipFill>
            </p:spPr>
            <p:txBody>
              <a:bodyPr/>
              <a:lstStyle/>
              <a:p>
                <a:r>
                  <a:rPr lang="zh-TW" altLang="en-US">
                    <a:noFill/>
                  </a:rPr>
                  <a:t> </a:t>
                </a:r>
              </a:p>
            </p:txBody>
          </p:sp>
        </mc:Fallback>
      </mc:AlternateContent>
      <p:sp>
        <p:nvSpPr>
          <p:cNvPr id="49" name="文字方塊 48"/>
          <p:cNvSpPr txBox="1"/>
          <p:nvPr/>
        </p:nvSpPr>
        <p:spPr>
          <a:xfrm>
            <a:off x="3812475" y="4189858"/>
            <a:ext cx="1891861" cy="461665"/>
          </a:xfrm>
          <a:prstGeom prst="rect">
            <a:avLst/>
          </a:prstGeom>
          <a:noFill/>
        </p:spPr>
        <p:txBody>
          <a:bodyPr wrap="square" rtlCol="0">
            <a:spAutoFit/>
          </a:bodyPr>
          <a:lstStyle/>
          <a:p>
            <a:r>
              <a:rPr lang="en-US" altLang="zh-TW" sz="2400" b="1" i="1" u="sng" dirty="0"/>
              <a:t>Forward pass:</a:t>
            </a:r>
            <a:endParaRPr lang="zh-TW" altLang="en-US" sz="2400" b="1" i="1" u="sng" dirty="0"/>
          </a:p>
        </p:txBody>
      </p:sp>
      <mc:AlternateContent xmlns:mc="http://schemas.openxmlformats.org/markup-compatibility/2006" xmlns:a14="http://schemas.microsoft.com/office/drawing/2010/main">
        <mc:Choice Requires="a14">
          <p:sp>
            <p:nvSpPr>
              <p:cNvPr id="51" name="文字方塊 50"/>
              <p:cNvSpPr txBox="1"/>
              <p:nvPr/>
            </p:nvSpPr>
            <p:spPr>
              <a:xfrm>
                <a:off x="4343263" y="4743325"/>
                <a:ext cx="4404732" cy="369332"/>
              </a:xfrm>
              <a:prstGeom prst="rect">
                <a:avLst/>
              </a:prstGeom>
              <a:noFill/>
            </p:spPr>
            <p:txBody>
              <a:bodyPr wrap="none" lIns="0" tIns="0" rIns="0" bIns="0" rtlCol="0">
                <a:spAutoFit/>
              </a:bodyPr>
              <a:lstStyle/>
              <a:p>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a:latin typeface="Cambria Math" panose="02040503050406030204" pitchFamily="18" charset="0"/>
                          </a:rPr>
                          <m:t>𝜕</m:t>
                        </m:r>
                        <m:r>
                          <a:rPr lang="en-US" altLang="zh-TW" sz="2400" i="1" smtClean="0">
                            <a:latin typeface="Cambria Math" panose="02040503050406030204" pitchFamily="18" charset="0"/>
                          </a:rPr>
                          <m:t>𝑤</m:t>
                        </m:r>
                      </m:den>
                    </m:f>
                  </m:oMath>
                </a14:m>
                <a:r>
                  <a:rPr lang="en-US" altLang="zh-TW" sz="2400" dirty="0"/>
                  <a:t> for all parameters</a:t>
                </a:r>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343263" y="4743325"/>
                <a:ext cx="4404732" cy="369332"/>
              </a:xfrm>
              <a:prstGeom prst="rect">
                <a:avLst/>
              </a:prstGeom>
              <a:blipFill rotWithShape="0">
                <a:blip r:embed="rId11"/>
                <a:stretch>
                  <a:fillRect l="-4149" t="-167213" r="-3181" b="-250820"/>
                </a:stretch>
              </a:blipFill>
            </p:spPr>
            <p:txBody>
              <a:bodyPr/>
              <a:lstStyle/>
              <a:p>
                <a:r>
                  <a:rPr lang="zh-TW" altLang="en-US">
                    <a:noFill/>
                  </a:rPr>
                  <a:t> </a:t>
                </a:r>
              </a:p>
            </p:txBody>
          </p:sp>
        </mc:Fallback>
      </mc:AlternateContent>
      <p:sp>
        <p:nvSpPr>
          <p:cNvPr id="53" name="文字方塊 52"/>
          <p:cNvSpPr txBox="1"/>
          <p:nvPr/>
        </p:nvSpPr>
        <p:spPr>
          <a:xfrm>
            <a:off x="3808042" y="5277342"/>
            <a:ext cx="2397611" cy="461665"/>
          </a:xfrm>
          <a:prstGeom prst="rect">
            <a:avLst/>
          </a:prstGeom>
          <a:noFill/>
        </p:spPr>
        <p:txBody>
          <a:bodyPr wrap="square" rtlCol="0">
            <a:spAutoFit/>
          </a:bodyPr>
          <a:lstStyle/>
          <a:p>
            <a:r>
              <a:rPr lang="en-US" altLang="zh-TW" sz="2400" b="1" i="1" u="sng" dirty="0"/>
              <a:t>Backward pass:</a:t>
            </a:r>
            <a:endParaRPr lang="zh-TW" altLang="en-US" sz="2400" b="1" i="1" u="sng" dirty="0"/>
          </a:p>
        </p:txBody>
      </p:sp>
      <mc:AlternateContent xmlns:mc="http://schemas.openxmlformats.org/markup-compatibility/2006" xmlns:a14="http://schemas.microsoft.com/office/drawing/2010/main">
        <mc:Choice Requires="a14">
          <p:sp>
            <p:nvSpPr>
              <p:cNvPr id="54" name="文字方塊 53"/>
              <p:cNvSpPr txBox="1"/>
              <p:nvPr/>
            </p:nvSpPr>
            <p:spPr>
              <a:xfrm>
                <a:off x="4343477" y="5832961"/>
                <a:ext cx="4171873" cy="738664"/>
              </a:xfrm>
              <a:prstGeom prst="rect">
                <a:avLst/>
              </a:prstGeom>
              <a:noFill/>
            </p:spPr>
            <p:txBody>
              <a:bodyPr wrap="square" lIns="0" tIns="0" rIns="0" bIns="0" rtlCol="0">
                <a:spAutoFit/>
              </a:bodyPr>
              <a:lstStyle/>
              <a:p>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𝑧</m:t>
                        </m:r>
                      </m:den>
                    </m:f>
                  </m:oMath>
                </a14:m>
                <a:r>
                  <a:rPr lang="en-US" altLang="zh-TW" sz="2400" dirty="0"/>
                  <a:t> for all activation function inputs z</a:t>
                </a:r>
                <a:endParaRPr lang="zh-TW" altLang="en-US" sz="2400" dirty="0"/>
              </a:p>
            </p:txBody>
          </p:sp>
        </mc:Choice>
        <mc:Fallback xmlns="">
          <p:sp>
            <p:nvSpPr>
              <p:cNvPr id="54" name="文字方塊 53"/>
              <p:cNvSpPr txBox="1">
                <a:spLocks noRot="1" noChangeAspect="1" noMove="1" noResize="1" noEditPoints="1" noAdjustHandles="1" noChangeArrowheads="1" noChangeShapeType="1" noTextEdit="1"/>
              </p:cNvSpPr>
              <p:nvPr/>
            </p:nvSpPr>
            <p:spPr>
              <a:xfrm>
                <a:off x="4343477" y="5832961"/>
                <a:ext cx="4171873" cy="738664"/>
              </a:xfrm>
              <a:prstGeom prst="rect">
                <a:avLst/>
              </a:prstGeom>
              <a:blipFill>
                <a:blip r:embed="rId12"/>
                <a:stretch>
                  <a:fillRect l="-4532" t="-85124" r="-2778" b="-760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848362" y="2018811"/>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848362" y="2018811"/>
                <a:ext cx="427874" cy="430887"/>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862000" y="3883172"/>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862000" y="3883172"/>
                <a:ext cx="436145" cy="430887"/>
              </a:xfrm>
              <a:prstGeom prst="rect">
                <a:avLst/>
              </a:prstGeom>
              <a:blipFill rotWithShape="0">
                <a:blip r:embed="rId14"/>
                <a:stretch>
                  <a:fillRect/>
                </a:stretch>
              </a:blipFill>
            </p:spPr>
            <p:txBody>
              <a:bodyPr/>
              <a:lstStyle/>
              <a:p>
                <a:r>
                  <a:rPr lang="zh-TW" altLang="en-US">
                    <a:noFill/>
                  </a:rPr>
                  <a:t> </a:t>
                </a:r>
              </a:p>
            </p:txBody>
          </p:sp>
        </mc:Fallback>
      </mc:AlternateContent>
      <p:grpSp>
        <p:nvGrpSpPr>
          <p:cNvPr id="4" name="群組 3"/>
          <p:cNvGrpSpPr/>
          <p:nvPr/>
        </p:nvGrpSpPr>
        <p:grpSpPr>
          <a:xfrm>
            <a:off x="6971653" y="1939010"/>
            <a:ext cx="1629374" cy="574158"/>
            <a:chOff x="6972319" y="1991264"/>
            <a:chExt cx="1629374" cy="574158"/>
          </a:xfrm>
        </p:grpSpPr>
        <p:cxnSp>
          <p:nvCxnSpPr>
            <p:cNvPr id="65" name="直線單箭頭接點 6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手繪多邊形 67"/>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0" name="文字方塊 69"/>
                <p:cNvSpPr txBox="1"/>
                <p:nvPr/>
              </p:nvSpPr>
              <p:spPr>
                <a:xfrm>
                  <a:off x="8235054" y="199562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8235054" y="1995620"/>
                  <a:ext cx="366639" cy="369332"/>
                </a:xfrm>
                <a:prstGeom prst="rect">
                  <a:avLst/>
                </a:prstGeom>
                <a:blipFill rotWithShape="0">
                  <a:blip r:embed="rId15"/>
                  <a:stretch>
                    <a:fillRect l="-20000" r="-6667" b="-26667"/>
                  </a:stretch>
                </a:blipFill>
              </p:spPr>
              <p:txBody>
                <a:bodyPr/>
                <a:lstStyle/>
                <a:p>
                  <a:r>
                    <a:rPr lang="zh-TW" altLang="en-US">
                      <a:noFill/>
                    </a:rPr>
                    <a:t> </a:t>
                  </a:r>
                </a:p>
              </p:txBody>
            </p:sp>
          </mc:Fallback>
        </mc:AlternateContent>
      </p:grpSp>
      <p:grpSp>
        <p:nvGrpSpPr>
          <p:cNvPr id="5" name="群組 4"/>
          <p:cNvGrpSpPr/>
          <p:nvPr/>
        </p:nvGrpSpPr>
        <p:grpSpPr>
          <a:xfrm>
            <a:off x="6971653" y="3807759"/>
            <a:ext cx="1594801" cy="574158"/>
            <a:chOff x="6971653" y="3807759"/>
            <a:chExt cx="1594801" cy="574158"/>
          </a:xfrm>
        </p:grpSpPr>
        <p:cxnSp>
          <p:nvCxnSpPr>
            <p:cNvPr id="64" name="直線單箭頭接點 63"/>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9" name="手繪多邊形 68"/>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1" name="文字方塊 70"/>
                <p:cNvSpPr txBox="1"/>
                <p:nvPr/>
              </p:nvSpPr>
              <p:spPr>
                <a:xfrm>
                  <a:off x="8192698" y="393166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8192698" y="3931665"/>
                  <a:ext cx="373756" cy="369332"/>
                </a:xfrm>
                <a:prstGeom prst="rect">
                  <a:avLst/>
                </a:prstGeom>
                <a:blipFill rotWithShape="0">
                  <a:blip r:embed="rId16"/>
                  <a:stretch>
                    <a:fillRect l="-19672" r="-6557" b="-2459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2351681" y="3510553"/>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351681" y="3510553"/>
                <a:ext cx="3500958" cy="523220"/>
              </a:xfrm>
              <a:prstGeom prst="rect">
                <a:avLst/>
              </a:prstGeom>
              <a:blipFill rotWithShape="0">
                <a:blip r:embed="rId1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81542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3" grpId="0"/>
      <p:bldP spid="114" grpId="0"/>
      <p:bldP spid="115" grpId="0"/>
      <p:bldP spid="116" grpId="0"/>
      <p:bldP spid="117" grpId="0"/>
      <p:bldP spid="45" grpId="0" animBg="1"/>
      <p:bldP spid="49" grpId="0"/>
      <p:bldP spid="51" grpId="0"/>
      <p:bldP spid="53" grpId="0"/>
      <p:bldP spid="54"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Summary</a:t>
            </a:r>
            <a:endParaRPr lang="zh-TW" altLang="en-US" dirty="0"/>
          </a:p>
        </p:txBody>
      </p:sp>
      <p:grpSp>
        <p:nvGrpSpPr>
          <p:cNvPr id="104" name="群組 103"/>
          <p:cNvGrpSpPr/>
          <p:nvPr/>
        </p:nvGrpSpPr>
        <p:grpSpPr>
          <a:xfrm>
            <a:off x="4324161" y="2375354"/>
            <a:ext cx="2947650" cy="2524732"/>
            <a:chOff x="4880249" y="2387787"/>
            <a:chExt cx="2947650" cy="2524732"/>
          </a:xfrm>
        </p:grpSpPr>
        <p:sp>
          <p:nvSpPr>
            <p:cNvPr id="7" name="流程圖: 抽選 6"/>
            <p:cNvSpPr/>
            <p:nvPr/>
          </p:nvSpPr>
          <p:spPr>
            <a:xfrm rot="16200000">
              <a:off x="7195442" y="321743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文字方塊 8"/>
            <p:cNvSpPr txBox="1"/>
            <p:nvPr/>
          </p:nvSpPr>
          <p:spPr>
            <a:xfrm rot="5400000">
              <a:off x="7181660" y="38395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 name="流程圖: 抽選 12"/>
            <p:cNvSpPr/>
            <p:nvPr/>
          </p:nvSpPr>
          <p:spPr>
            <a:xfrm rot="16200000">
              <a:off x="7216672" y="239355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流程圖: 抽選 15"/>
            <p:cNvSpPr/>
            <p:nvPr/>
          </p:nvSpPr>
          <p:spPr>
            <a:xfrm rot="16200000">
              <a:off x="7152525" y="4307546"/>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9" name="流程圖: 抽選 18"/>
            <p:cNvSpPr/>
            <p:nvPr/>
          </p:nvSpPr>
          <p:spPr>
            <a:xfrm rot="16200000">
              <a:off x="5094540" y="3217430"/>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流程圖: 抽選 21"/>
            <p:cNvSpPr/>
            <p:nvPr/>
          </p:nvSpPr>
          <p:spPr>
            <a:xfrm rot="16200000">
              <a:off x="5118907" y="2387787"/>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流程圖: 抽選 24"/>
            <p:cNvSpPr/>
            <p:nvPr/>
          </p:nvSpPr>
          <p:spPr>
            <a:xfrm rot="16200000">
              <a:off x="5072102" y="4336519"/>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文字方塊 26"/>
            <p:cNvSpPr txBox="1"/>
            <p:nvPr/>
          </p:nvSpPr>
          <p:spPr>
            <a:xfrm rot="5400000">
              <a:off x="5154018" y="384883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H="1">
              <a:off x="4892434" y="2675787"/>
              <a:ext cx="22647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a:off x="4892433" y="3505430"/>
              <a:ext cx="20210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4880249" y="4624518"/>
              <a:ext cx="2264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5629106" y="4566572"/>
              <a:ext cx="1504423" cy="28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flipV="1">
              <a:off x="5649310" y="3490942"/>
              <a:ext cx="1481985" cy="10901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flipV="1">
              <a:off x="5694600" y="2654629"/>
              <a:ext cx="1457618" cy="19197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0"/>
              <a:endCxn id="22" idx="2"/>
            </p:cNvCxnSpPr>
            <p:nvPr/>
          </p:nvCxnSpPr>
          <p:spPr>
            <a:xfrm flipH="1" flipV="1">
              <a:off x="5694907" y="2675787"/>
              <a:ext cx="1521765" cy="57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3" idx="0"/>
              <a:endCxn id="19" idx="2"/>
            </p:cNvCxnSpPr>
            <p:nvPr/>
          </p:nvCxnSpPr>
          <p:spPr>
            <a:xfrm flipH="1">
              <a:off x="5670540" y="2681550"/>
              <a:ext cx="1546132" cy="8238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3" idx="0"/>
              <a:endCxn id="25" idx="2"/>
            </p:cNvCxnSpPr>
            <p:nvPr/>
          </p:nvCxnSpPr>
          <p:spPr>
            <a:xfrm flipH="1">
              <a:off x="5648102" y="2681550"/>
              <a:ext cx="1568570" cy="19429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7" idx="0"/>
              <a:endCxn id="22" idx="2"/>
            </p:cNvCxnSpPr>
            <p:nvPr/>
          </p:nvCxnSpPr>
          <p:spPr>
            <a:xfrm flipH="1" flipV="1">
              <a:off x="5694907" y="2675787"/>
              <a:ext cx="1500535" cy="829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7" idx="0"/>
              <a:endCxn id="19" idx="2"/>
            </p:cNvCxnSpPr>
            <p:nvPr/>
          </p:nvCxnSpPr>
          <p:spPr>
            <a:xfrm flipH="1">
              <a:off x="5670540" y="3505430"/>
              <a:ext cx="152490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H="1">
              <a:off x="5649219" y="3505429"/>
              <a:ext cx="1547340" cy="11190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文字方塊 49"/>
          <p:cNvSpPr txBox="1"/>
          <p:nvPr/>
        </p:nvSpPr>
        <p:spPr>
          <a:xfrm>
            <a:off x="827546" y="1692229"/>
            <a:ext cx="2514675" cy="523220"/>
          </a:xfrm>
          <a:prstGeom prst="rect">
            <a:avLst/>
          </a:prstGeom>
          <a:noFill/>
        </p:spPr>
        <p:txBody>
          <a:bodyPr wrap="square" rtlCol="0">
            <a:spAutoFit/>
          </a:bodyPr>
          <a:lstStyle/>
          <a:p>
            <a:pPr algn="ctr"/>
            <a:r>
              <a:rPr lang="en-US" altLang="zh-TW" sz="2800" b="1" i="1" u="sng" dirty="0">
                <a:solidFill>
                  <a:srgbClr val="0000FF"/>
                </a:solidFill>
              </a:rPr>
              <a:t>Forward Pass</a:t>
            </a:r>
            <a:endParaRPr lang="zh-TW" altLang="en-US" sz="2800" b="1" i="1" u="sng" dirty="0">
              <a:solidFill>
                <a:srgbClr val="0000FF"/>
              </a:solidFill>
            </a:endParaRPr>
          </a:p>
        </p:txBody>
      </p:sp>
      <p:sp>
        <p:nvSpPr>
          <p:cNvPr id="90" name="文字方塊 89"/>
          <p:cNvSpPr txBox="1"/>
          <p:nvPr/>
        </p:nvSpPr>
        <p:spPr>
          <a:xfrm>
            <a:off x="4660738" y="1690689"/>
            <a:ext cx="2514675" cy="523220"/>
          </a:xfrm>
          <a:prstGeom prst="rect">
            <a:avLst/>
          </a:prstGeom>
          <a:noFill/>
        </p:spPr>
        <p:txBody>
          <a:bodyPr wrap="square" rtlCol="0">
            <a:spAutoFit/>
          </a:bodyPr>
          <a:lstStyle/>
          <a:p>
            <a:pPr algn="ctr"/>
            <a:r>
              <a:rPr lang="en-US" altLang="zh-TW" sz="2800" b="1" i="1" u="sng" dirty="0">
                <a:solidFill>
                  <a:srgbClr val="0000FF"/>
                </a:solidFill>
              </a:rPr>
              <a:t>Backward Pass</a:t>
            </a:r>
            <a:endParaRPr lang="zh-TW" altLang="en-US" sz="2800" b="1" i="1" u="sng" dirty="0">
              <a:solidFill>
                <a:srgbClr val="0000FF"/>
              </a:solidFill>
            </a:endParaRPr>
          </a:p>
        </p:txBody>
      </p:sp>
      <mc:AlternateContent xmlns:mc="http://schemas.openxmlformats.org/markup-compatibility/2006" xmlns:a14="http://schemas.microsoft.com/office/drawing/2010/main">
        <mc:Choice Requires="a14">
          <p:sp>
            <p:nvSpPr>
              <p:cNvPr id="92" name="文字方塊 91"/>
              <p:cNvSpPr txBox="1"/>
              <p:nvPr/>
            </p:nvSpPr>
            <p:spPr>
              <a:xfrm>
                <a:off x="1266168" y="4688147"/>
                <a:ext cx="247953" cy="369332"/>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1266168" y="4688147"/>
                <a:ext cx="247953" cy="369332"/>
              </a:xfrm>
              <a:prstGeom prst="rect">
                <a:avLst/>
              </a:prstGeom>
              <a:blipFill rotWithShape="0">
                <a:blip r:embed="rId2"/>
                <a:stretch>
                  <a:fillRect l="-17073" r="-121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2188302" y="5284191"/>
                <a:ext cx="557139"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𝑤</m:t>
                          </m:r>
                        </m:den>
                      </m:f>
                    </m:oMath>
                  </m:oMathPara>
                </a14:m>
                <a:endParaRPr lang="zh-TW" altLang="en-US" sz="28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2188302" y="5284191"/>
                <a:ext cx="557139" cy="819263"/>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p:cNvSpPr txBox="1"/>
              <p:nvPr/>
            </p:nvSpPr>
            <p:spPr>
              <a:xfrm>
                <a:off x="5266163" y="5302841"/>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5266163" y="5302841"/>
                <a:ext cx="461408" cy="819263"/>
              </a:xfrm>
              <a:prstGeom prst="rect">
                <a:avLst/>
              </a:prstGeom>
              <a:blipFill>
                <a:blip r:embed="rId4"/>
                <a:stretch>
                  <a:fillRect/>
                </a:stretch>
              </a:blipFill>
            </p:spPr>
            <p:txBody>
              <a:bodyPr/>
              <a:lstStyle/>
              <a:p>
                <a:r>
                  <a:rPr lang="zh-TW" altLang="en-US">
                    <a:noFill/>
                  </a:rPr>
                  <a:t> </a:t>
                </a:r>
              </a:p>
            </p:txBody>
          </p:sp>
        </mc:Fallback>
      </mc:AlternateContent>
      <p:grpSp>
        <p:nvGrpSpPr>
          <p:cNvPr id="3" name="群組 2"/>
          <p:cNvGrpSpPr/>
          <p:nvPr/>
        </p:nvGrpSpPr>
        <p:grpSpPr>
          <a:xfrm>
            <a:off x="686707" y="2430789"/>
            <a:ext cx="2796352" cy="2413862"/>
            <a:chOff x="686707" y="2430789"/>
            <a:chExt cx="2796352" cy="2413862"/>
          </a:xfrm>
        </p:grpSpPr>
        <p:grpSp>
          <p:nvGrpSpPr>
            <p:cNvPr id="88" name="群組 87"/>
            <p:cNvGrpSpPr/>
            <p:nvPr/>
          </p:nvGrpSpPr>
          <p:grpSpPr>
            <a:xfrm>
              <a:off x="686707" y="2430789"/>
              <a:ext cx="2796352" cy="2413862"/>
              <a:chOff x="5143575" y="2886823"/>
              <a:chExt cx="2796352" cy="2413862"/>
            </a:xfrm>
          </p:grpSpPr>
          <p:sp>
            <p:nvSpPr>
              <p:cNvPr id="56" name="橢圓 55"/>
              <p:cNvSpPr/>
              <p:nvPr/>
            </p:nvSpPr>
            <p:spPr>
              <a:xfrm>
                <a:off x="5149593" y="29012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7" name="橢圓 56"/>
              <p:cNvSpPr/>
              <p:nvPr/>
            </p:nvSpPr>
            <p:spPr>
              <a:xfrm>
                <a:off x="5143575" y="365671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5150979" y="47265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9" name="文字方塊 58"/>
              <p:cNvSpPr txBox="1"/>
              <p:nvPr/>
            </p:nvSpPr>
            <p:spPr>
              <a:xfrm rot="5400000">
                <a:off x="5163261" y="423686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4" name="橢圓 63"/>
              <p:cNvSpPr/>
              <p:nvPr/>
            </p:nvSpPr>
            <p:spPr>
              <a:xfrm>
                <a:off x="7062462" y="28868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5" name="橢圓 64"/>
              <p:cNvSpPr/>
              <p:nvPr/>
            </p:nvSpPr>
            <p:spPr>
              <a:xfrm>
                <a:off x="7056444" y="364228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6" name="橢圓 65"/>
              <p:cNvSpPr/>
              <p:nvPr/>
            </p:nvSpPr>
            <p:spPr>
              <a:xfrm>
                <a:off x="7063848" y="47121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文字方塊 67"/>
              <p:cNvSpPr txBox="1"/>
              <p:nvPr/>
            </p:nvSpPr>
            <p:spPr>
              <a:xfrm rot="5400000">
                <a:off x="7076130" y="4222437"/>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2" name="直線單箭頭接點 71"/>
              <p:cNvCxnSpPr/>
              <p:nvPr/>
            </p:nvCxnSpPr>
            <p:spPr>
              <a:xfrm>
                <a:off x="5742434" y="5020475"/>
                <a:ext cx="13628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57" idx="6"/>
                <a:endCxn id="66" idx="2"/>
              </p:cNvCxnSpPr>
              <p:nvPr/>
            </p:nvCxnSpPr>
            <p:spPr>
              <a:xfrm>
                <a:off x="5717733" y="3943790"/>
                <a:ext cx="1346115" cy="1055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stCxn id="56" idx="6"/>
                <a:endCxn id="66" idx="2"/>
              </p:cNvCxnSpPr>
              <p:nvPr/>
            </p:nvCxnSpPr>
            <p:spPr>
              <a:xfrm>
                <a:off x="5723751" y="3188325"/>
                <a:ext cx="1340097" cy="18108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58" idx="6"/>
                <a:endCxn id="65" idx="2"/>
              </p:cNvCxnSpPr>
              <p:nvPr/>
            </p:nvCxnSpPr>
            <p:spPr>
              <a:xfrm flipV="1">
                <a:off x="5725137" y="3929367"/>
                <a:ext cx="1331307" cy="1084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8" idx="6"/>
                <a:endCxn id="64" idx="2"/>
              </p:cNvCxnSpPr>
              <p:nvPr/>
            </p:nvCxnSpPr>
            <p:spPr>
              <a:xfrm flipV="1">
                <a:off x="5725137" y="3173902"/>
                <a:ext cx="1337325" cy="18397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7" idx="6"/>
                <a:endCxn id="65" idx="2"/>
              </p:cNvCxnSpPr>
              <p:nvPr/>
            </p:nvCxnSpPr>
            <p:spPr>
              <a:xfrm flipV="1">
                <a:off x="5717733" y="3929367"/>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7" idx="6"/>
                <a:endCxn id="64" idx="2"/>
              </p:cNvCxnSpPr>
              <p:nvPr/>
            </p:nvCxnSpPr>
            <p:spPr>
              <a:xfrm flipV="1">
                <a:off x="5717733" y="3173902"/>
                <a:ext cx="1344729" cy="7698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5" idx="2"/>
              </p:cNvCxnSpPr>
              <p:nvPr/>
            </p:nvCxnSpPr>
            <p:spPr>
              <a:xfrm>
                <a:off x="5702457" y="3195149"/>
                <a:ext cx="1353987" cy="734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6"/>
                <a:endCxn id="64" idx="2"/>
              </p:cNvCxnSpPr>
              <p:nvPr/>
            </p:nvCxnSpPr>
            <p:spPr>
              <a:xfrm flipV="1">
                <a:off x="5723751" y="3173902"/>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a:off x="7629026" y="3943399"/>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a:off x="7629026" y="3152307"/>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p:nvPr/>
            </p:nvCxnSpPr>
            <p:spPr>
              <a:xfrm>
                <a:off x="7652520" y="5027150"/>
                <a:ext cx="2874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手繪多邊形 105"/>
            <p:cNvSpPr/>
            <p:nvPr/>
          </p:nvSpPr>
          <p:spPr>
            <a:xfrm>
              <a:off x="2671056" y="440607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2648196" y="329587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2669556" y="25340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46240" y="257729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38836" y="333798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110"/>
            <p:cNvSpPr/>
            <p:nvPr/>
          </p:nvSpPr>
          <p:spPr>
            <a:xfrm>
              <a:off x="731303" y="43904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2" name="手繪多邊形 111"/>
          <p:cNvSpPr/>
          <p:nvPr/>
        </p:nvSpPr>
        <p:spPr>
          <a:xfrm>
            <a:off x="1755251" y="4572219"/>
            <a:ext cx="377469" cy="1088571"/>
          </a:xfrm>
          <a:custGeom>
            <a:avLst/>
            <a:gdLst>
              <a:gd name="connsiteX0" fmla="*/ 348440 w 377469"/>
              <a:gd name="connsiteY0" fmla="*/ 0 h 1088571"/>
              <a:gd name="connsiteX1" fmla="*/ 97 w 377469"/>
              <a:gd name="connsiteY1" fmla="*/ 624114 h 1088571"/>
              <a:gd name="connsiteX2" fmla="*/ 377469 w 377469"/>
              <a:gd name="connsiteY2" fmla="*/ 1088571 h 1088571"/>
            </a:gdLst>
            <a:ahLst/>
            <a:cxnLst>
              <a:cxn ang="0">
                <a:pos x="connsiteX0" y="connsiteY0"/>
              </a:cxn>
              <a:cxn ang="0">
                <a:pos x="connsiteX1" y="connsiteY1"/>
              </a:cxn>
              <a:cxn ang="0">
                <a:pos x="connsiteX2" y="connsiteY2"/>
              </a:cxn>
            </a:cxnLst>
            <a:rect l="l" t="t" r="r" b="b"/>
            <a:pathLst>
              <a:path w="377469" h="1088571">
                <a:moveTo>
                  <a:pt x="348440" y="0"/>
                </a:moveTo>
                <a:cubicBezTo>
                  <a:pt x="171849" y="221343"/>
                  <a:pt x="-4741" y="442686"/>
                  <a:pt x="97" y="624114"/>
                </a:cubicBezTo>
                <a:cubicBezTo>
                  <a:pt x="4935" y="805542"/>
                  <a:pt x="191202" y="947056"/>
                  <a:pt x="377469" y="1088571"/>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4" name="直線單箭頭接點 113"/>
          <p:cNvCxnSpPr>
            <a:stCxn id="16" idx="0"/>
          </p:cNvCxnSpPr>
          <p:nvPr/>
        </p:nvCxnSpPr>
        <p:spPr>
          <a:xfrm flipH="1">
            <a:off x="5772972" y="4583113"/>
            <a:ext cx="823465" cy="78762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4005943" y="5370739"/>
            <a:ext cx="820509" cy="830997"/>
          </a:xfrm>
          <a:prstGeom prst="rect">
            <a:avLst/>
          </a:prstGeom>
          <a:noFill/>
        </p:spPr>
        <p:txBody>
          <a:bodyPr wrap="square" rtlCol="0">
            <a:spAutoFit/>
          </a:bodyPr>
          <a:lstStyle/>
          <a:p>
            <a:pPr algn="ctr"/>
            <a:r>
              <a:rPr lang="en-US" altLang="zh-TW" sz="4800" dirty="0">
                <a:solidFill>
                  <a:srgbClr val="0000FF"/>
                </a:solidFill>
              </a:rPr>
              <a:t>X</a:t>
            </a:r>
            <a:endParaRPr lang="zh-TW" altLang="en-US" sz="4800" dirty="0">
              <a:solidFill>
                <a:srgbClr val="0000FF"/>
              </a:solidFill>
            </a:endParaRPr>
          </a:p>
        </p:txBody>
      </p:sp>
      <mc:AlternateContent xmlns:mc="http://schemas.openxmlformats.org/markup-compatibility/2006" xmlns:a14="http://schemas.microsoft.com/office/drawing/2010/main">
        <mc:Choice Requires="a14">
          <p:sp>
            <p:nvSpPr>
              <p:cNvPr id="118" name="文字方塊 117"/>
              <p:cNvSpPr txBox="1"/>
              <p:nvPr/>
            </p:nvSpPr>
            <p:spPr>
              <a:xfrm>
                <a:off x="6809505" y="5275469"/>
                <a:ext cx="92461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0000FF"/>
                          </a:solidFill>
                          <a:latin typeface="Cambria Math" panose="02040503050406030204" pitchFamily="18" charset="0"/>
                        </a:rPr>
                        <m:t>=</m:t>
                      </m:r>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𝑤</m:t>
                          </m:r>
                        </m:den>
                      </m:f>
                    </m:oMath>
                  </m:oMathPara>
                </a14:m>
                <a:endParaRPr lang="zh-TW" altLang="en-US" sz="2800" dirty="0">
                  <a:solidFill>
                    <a:srgbClr val="0000FF"/>
                  </a:solidFill>
                </a:endParaRPr>
              </a:p>
            </p:txBody>
          </p:sp>
        </mc:Choice>
        <mc:Fallback xmlns="">
          <p:sp>
            <p:nvSpPr>
              <p:cNvPr id="118" name="文字方塊 117"/>
              <p:cNvSpPr txBox="1">
                <a:spLocks noRot="1" noChangeAspect="1" noMove="1" noResize="1" noEditPoints="1" noAdjustHandles="1" noChangeArrowheads="1" noChangeShapeType="1" noTextEdit="1"/>
              </p:cNvSpPr>
              <p:nvPr/>
            </p:nvSpPr>
            <p:spPr>
              <a:xfrm>
                <a:off x="6809505" y="5275469"/>
                <a:ext cx="924612" cy="819263"/>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文字方塊 59"/>
              <p:cNvSpPr txBox="1"/>
              <p:nvPr/>
            </p:nvSpPr>
            <p:spPr>
              <a:xfrm>
                <a:off x="2824674" y="5545724"/>
                <a:ext cx="6583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oMath>
                  </m:oMathPara>
                </a14:m>
                <a:endParaRPr lang="zh-TW" altLang="en-US" sz="2800"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2824674" y="5545724"/>
                <a:ext cx="658385" cy="430887"/>
              </a:xfrm>
              <a:prstGeom prst="rect">
                <a:avLst/>
              </a:prstGeom>
              <a:blipFill rotWithShape="0">
                <a:blip r:embed="rId6"/>
                <a:stretch>
                  <a:fillRect/>
                </a:stretch>
              </a:blipFill>
            </p:spPr>
            <p:txBody>
              <a:bodyPr/>
              <a:lstStyle/>
              <a:p>
                <a:r>
                  <a:rPr lang="zh-TW" altLang="en-US">
                    <a:noFill/>
                  </a:rPr>
                  <a:t> </a:t>
                </a:r>
              </a:p>
            </p:txBody>
          </p:sp>
        </mc:Fallback>
      </mc:AlternateContent>
      <p:sp>
        <p:nvSpPr>
          <p:cNvPr id="4" name="文字方塊 3"/>
          <p:cNvSpPr txBox="1"/>
          <p:nvPr/>
        </p:nvSpPr>
        <p:spPr>
          <a:xfrm>
            <a:off x="6639354" y="6201736"/>
            <a:ext cx="1653683" cy="461665"/>
          </a:xfrm>
          <a:prstGeom prst="rect">
            <a:avLst/>
          </a:prstGeom>
          <a:noFill/>
        </p:spPr>
        <p:txBody>
          <a:bodyPr wrap="square" rtlCol="0">
            <a:spAutoFit/>
          </a:bodyPr>
          <a:lstStyle/>
          <a:p>
            <a:pPr algn="ctr"/>
            <a:r>
              <a:rPr lang="en-US" altLang="zh-TW" sz="2400" dirty="0">
                <a:solidFill>
                  <a:srgbClr val="0000FF"/>
                </a:solidFill>
              </a:rPr>
              <a:t>for all w</a:t>
            </a:r>
            <a:endParaRPr lang="zh-TW" altLang="en-US" sz="2400" dirty="0">
              <a:solidFill>
                <a:srgbClr val="0000FF"/>
              </a:solidFill>
            </a:endParaRPr>
          </a:p>
        </p:txBody>
      </p:sp>
    </p:spTree>
    <p:extLst>
      <p:ext uri="{BB962C8B-B14F-4D97-AF65-F5344CB8AC3E}">
        <p14:creationId xmlns:p14="http://schemas.microsoft.com/office/powerpoint/2010/main" val="36504138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0" grpId="0"/>
      <p:bldP spid="92" grpId="0" animBg="1"/>
      <p:bldP spid="94" grpId="0"/>
      <p:bldP spid="105" grpId="0"/>
      <p:bldP spid="112" grpId="0" animBg="1"/>
      <p:bldP spid="116" grpId="0"/>
      <p:bldP spid="118" grpId="0"/>
      <p:bldP spid="60"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z="4000" dirty="0"/>
              <a:t>Build Your First Machine Learning Model with </a:t>
            </a:r>
            <a:r>
              <a:rPr lang="en-US" altLang="zh-TW" sz="4000" dirty="0" err="1"/>
              <a:t>tf.keras</a:t>
            </a:r>
            <a:br>
              <a:rPr lang="en-US" altLang="zh-TW" sz="4000" dirty="0"/>
            </a:br>
            <a:endParaRPr lang="zh-TW" altLang="en-US" sz="4000" dirty="0"/>
          </a:p>
        </p:txBody>
      </p:sp>
      <p:sp>
        <p:nvSpPr>
          <p:cNvPr id="5" name="文字版面配置區 4"/>
          <p:cNvSpPr>
            <a:spLocks noGrp="1"/>
          </p:cNvSpPr>
          <p:nvPr>
            <p:ph type="body" idx="1"/>
          </p:nvPr>
        </p:nvSpPr>
        <p:spPr/>
        <p:txBody>
          <a:bodyPr/>
          <a:lstStyle/>
          <a:p>
            <a:r>
              <a:rPr lang="en-US" altLang="zh-TW" dirty="0" err="1"/>
              <a:t>Keras</a:t>
            </a:r>
            <a:r>
              <a:rPr lang="en-US" altLang="zh-TW" dirty="0"/>
              <a:t>: The high-level API for </a:t>
            </a:r>
            <a:r>
              <a:rPr lang="en-US" altLang="zh-TW" dirty="0" err="1"/>
              <a:t>TensorFlow</a:t>
            </a:r>
            <a:endParaRPr lang="zh-TW" altLang="en-US" dirty="0"/>
          </a:p>
        </p:txBody>
      </p:sp>
    </p:spTree>
    <p:extLst>
      <p:ext uri="{BB962C8B-B14F-4D97-AF65-F5344CB8AC3E}">
        <p14:creationId xmlns:p14="http://schemas.microsoft.com/office/powerpoint/2010/main" val="217233628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251520" y="332656"/>
            <a:ext cx="8264525" cy="5040312"/>
          </a:xfrm>
        </p:spPr>
        <p:txBody>
          <a:bodyPr/>
          <a:lstStyle/>
          <a:p>
            <a:r>
              <a:rPr lang="en-US" altLang="zh-TW" sz="2000" b="0" dirty="0" err="1">
                <a:effectLst/>
              </a:rPr>
              <a:t>Keras</a:t>
            </a:r>
            <a:r>
              <a:rPr lang="en-US" altLang="zh-TW" sz="2000" b="0" dirty="0">
                <a:effectLst/>
              </a:rPr>
              <a:t> </a:t>
            </a:r>
            <a:r>
              <a:rPr lang="zh-TW" altLang="en-US" sz="2000" b="0" dirty="0">
                <a:effectLst/>
              </a:rPr>
              <a:t>是 </a:t>
            </a:r>
            <a:r>
              <a:rPr lang="en-US" altLang="zh-TW" sz="2000" b="0" dirty="0" err="1">
                <a:effectLst/>
              </a:rPr>
              <a:t>TensorFlow</a:t>
            </a:r>
            <a:r>
              <a:rPr lang="en-US" altLang="zh-TW" sz="2000" b="0" dirty="0">
                <a:effectLst/>
              </a:rPr>
              <a:t> </a:t>
            </a:r>
            <a:r>
              <a:rPr lang="zh-TW" altLang="en-US" sz="2000" b="0" dirty="0">
                <a:effectLst/>
              </a:rPr>
              <a:t>平台的高階 </a:t>
            </a:r>
            <a:r>
              <a:rPr lang="en-US" altLang="zh-TW" sz="2000" b="0">
                <a:effectLst/>
              </a:rPr>
              <a:t>API</a:t>
            </a:r>
            <a:r>
              <a:rPr lang="zh-TW" altLang="en-US" sz="2000" b="0">
                <a:effectLst/>
              </a:rPr>
              <a:t>。</a:t>
            </a:r>
            <a:endParaRPr lang="en-US" altLang="zh-TW" sz="2000" b="0">
              <a:effectLst/>
            </a:endParaRPr>
          </a:p>
          <a:p>
            <a:endParaRPr lang="en-US" altLang="zh-TW" sz="2000" b="0">
              <a:effectLst/>
            </a:endParaRPr>
          </a:p>
          <a:p>
            <a:r>
              <a:rPr lang="zh-TW" altLang="en-US" sz="2000" b="0">
                <a:effectLst/>
              </a:rPr>
              <a:t>它</a:t>
            </a:r>
            <a:r>
              <a:rPr lang="zh-TW" altLang="en-US" sz="2000" b="0" dirty="0">
                <a:effectLst/>
              </a:rPr>
              <a:t>提供了一個平易近人、高效的介面，用於解決機器學習 </a:t>
            </a:r>
            <a:r>
              <a:rPr lang="en-US" altLang="zh-TW" sz="2000" b="0" dirty="0">
                <a:effectLst/>
              </a:rPr>
              <a:t>(ML) </a:t>
            </a:r>
            <a:r>
              <a:rPr lang="zh-TW" altLang="en-US" sz="2000" b="0" dirty="0">
                <a:effectLst/>
              </a:rPr>
              <a:t>問題，重點是現代深度學習。</a:t>
            </a:r>
            <a:r>
              <a:rPr lang="en-US" altLang="zh-TW" sz="2000" b="0" dirty="0" err="1">
                <a:effectLst/>
              </a:rPr>
              <a:t>Keras</a:t>
            </a:r>
            <a:r>
              <a:rPr lang="en-US" altLang="zh-TW" sz="2000" b="0" dirty="0">
                <a:effectLst/>
              </a:rPr>
              <a:t> </a:t>
            </a:r>
            <a:r>
              <a:rPr lang="zh-TW" altLang="en-US" sz="2000" b="0" dirty="0">
                <a:effectLst/>
              </a:rPr>
              <a:t>涵蓋了機器學習工作流程的每個步驟，從資料處理到超參數調整再到部署。它的開發重點是實現快速</a:t>
            </a:r>
            <a:r>
              <a:rPr lang="zh-TW" altLang="en-US" sz="2000" b="0">
                <a:effectLst/>
              </a:rPr>
              <a:t>實驗。</a:t>
            </a:r>
            <a:endParaRPr lang="en-US" altLang="zh-TW" sz="2000" b="0">
              <a:effectLst/>
            </a:endParaRPr>
          </a:p>
          <a:p>
            <a:endParaRPr lang="zh-TW" altLang="en-US" sz="2000" b="0" dirty="0">
              <a:effectLst/>
            </a:endParaRPr>
          </a:p>
          <a:p>
            <a:r>
              <a:rPr lang="zh-TW" altLang="en-US" sz="2000" b="0" dirty="0">
                <a:effectLst/>
              </a:rPr>
              <a:t>借助 </a:t>
            </a:r>
            <a:r>
              <a:rPr lang="en-US" altLang="zh-TW" sz="2000" b="0" dirty="0" err="1">
                <a:effectLst/>
              </a:rPr>
              <a:t>Keras</a:t>
            </a:r>
            <a:r>
              <a:rPr lang="zh-TW" altLang="en-US" sz="2000" b="0" dirty="0">
                <a:effectLst/>
              </a:rPr>
              <a:t>，您可以完全利用 </a:t>
            </a:r>
            <a:r>
              <a:rPr lang="en-US" altLang="zh-TW" sz="2000" b="0" dirty="0" err="1">
                <a:effectLst/>
              </a:rPr>
              <a:t>TensorFlow</a:t>
            </a:r>
            <a:r>
              <a:rPr lang="en-US" altLang="zh-TW" sz="2000" b="0" dirty="0">
                <a:effectLst/>
              </a:rPr>
              <a:t> </a:t>
            </a:r>
            <a:r>
              <a:rPr lang="zh-TW" altLang="en-US" sz="2000" b="0" dirty="0">
                <a:effectLst/>
              </a:rPr>
              <a:t>的可擴充性和跨平台功能。您可以在 </a:t>
            </a:r>
            <a:r>
              <a:rPr lang="en-US" altLang="zh-TW" sz="2000" b="0" dirty="0">
                <a:effectLst/>
              </a:rPr>
              <a:t>TPU Pod </a:t>
            </a:r>
            <a:r>
              <a:rPr lang="zh-TW" altLang="en-US" sz="2000" b="0" dirty="0">
                <a:effectLst/>
              </a:rPr>
              <a:t>或大型 </a:t>
            </a:r>
            <a:r>
              <a:rPr lang="en-US" altLang="zh-TW" sz="2000" b="0" dirty="0">
                <a:effectLst/>
              </a:rPr>
              <a:t>GPU </a:t>
            </a:r>
            <a:r>
              <a:rPr lang="zh-TW" altLang="en-US" sz="2000" b="0" dirty="0">
                <a:effectLst/>
              </a:rPr>
              <a:t>叢集上執行 </a:t>
            </a:r>
            <a:r>
              <a:rPr lang="en-US" altLang="zh-TW" sz="2000" b="0" dirty="0" err="1">
                <a:effectLst/>
              </a:rPr>
              <a:t>Keras</a:t>
            </a:r>
            <a:r>
              <a:rPr lang="zh-TW" altLang="en-US" sz="2000" b="0" dirty="0">
                <a:effectLst/>
              </a:rPr>
              <a:t>，並且可以匯出 </a:t>
            </a:r>
            <a:r>
              <a:rPr lang="en-US" altLang="zh-TW" sz="2000" b="0" dirty="0" err="1">
                <a:effectLst/>
              </a:rPr>
              <a:t>Keras</a:t>
            </a:r>
            <a:r>
              <a:rPr lang="en-US" altLang="zh-TW" sz="2000" b="0" dirty="0">
                <a:effectLst/>
              </a:rPr>
              <a:t> </a:t>
            </a:r>
            <a:r>
              <a:rPr lang="zh-TW" altLang="en-US" sz="2000" b="0" dirty="0">
                <a:effectLst/>
              </a:rPr>
              <a:t>模型以在瀏覽器或行動裝置上執行。您也可以透過 </a:t>
            </a:r>
            <a:r>
              <a:rPr lang="en-US" altLang="zh-TW" sz="2000" b="0" dirty="0">
                <a:effectLst/>
              </a:rPr>
              <a:t>Web API </a:t>
            </a:r>
            <a:r>
              <a:rPr lang="zh-TW" altLang="en-US" sz="2000" b="0" dirty="0">
                <a:effectLst/>
              </a:rPr>
              <a:t>提供 </a:t>
            </a:r>
            <a:r>
              <a:rPr lang="en-US" altLang="zh-TW" sz="2000" b="0" dirty="0" err="1">
                <a:effectLst/>
              </a:rPr>
              <a:t>Keras</a:t>
            </a:r>
            <a:r>
              <a:rPr lang="en-US" altLang="zh-TW" sz="2000" b="0" dirty="0">
                <a:effectLst/>
              </a:rPr>
              <a:t> </a:t>
            </a:r>
            <a:r>
              <a:rPr lang="zh-TW" altLang="en-US" sz="2000" b="0">
                <a:effectLst/>
              </a:rPr>
              <a:t>模型。</a:t>
            </a:r>
            <a:endParaRPr lang="en-US" altLang="zh-TW" sz="2000" b="0">
              <a:effectLst/>
            </a:endParaRPr>
          </a:p>
          <a:p>
            <a:endParaRPr lang="zh-TW" altLang="en-US" sz="2000" b="0" dirty="0">
              <a:effectLst/>
            </a:endParaRPr>
          </a:p>
          <a:p>
            <a:r>
              <a:rPr lang="en-US" altLang="zh-TW" sz="2000" b="0" dirty="0" err="1">
                <a:effectLst/>
              </a:rPr>
              <a:t>Keras</a:t>
            </a:r>
            <a:r>
              <a:rPr lang="en-US" altLang="zh-TW" sz="2000" b="0" dirty="0">
                <a:effectLst/>
              </a:rPr>
              <a:t> </a:t>
            </a:r>
            <a:r>
              <a:rPr lang="zh-TW" altLang="en-US" sz="2000" b="0" dirty="0">
                <a:effectLst/>
              </a:rPr>
              <a:t>旨在透過實現以下目標來減少認知負荷：</a:t>
            </a:r>
          </a:p>
          <a:p>
            <a:pPr marL="457200" indent="-457200">
              <a:buFont typeface="+mj-lt"/>
              <a:buAutoNum type="arabicPeriod"/>
            </a:pPr>
            <a:r>
              <a:rPr lang="zh-TW" altLang="en-US" sz="2000" b="0" dirty="0">
                <a:effectLst/>
              </a:rPr>
              <a:t>提供簡單、一致的介面。</a:t>
            </a:r>
          </a:p>
          <a:p>
            <a:pPr marL="457200" indent="-457200">
              <a:buFont typeface="+mj-lt"/>
              <a:buAutoNum type="arabicPeriod"/>
            </a:pPr>
            <a:r>
              <a:rPr lang="zh-TW" altLang="en-US" sz="2000" b="0" dirty="0">
                <a:effectLst/>
              </a:rPr>
              <a:t>最大限度地減少常見用例所需的操作數量。</a:t>
            </a:r>
          </a:p>
          <a:p>
            <a:pPr marL="457200" indent="-457200">
              <a:buFont typeface="+mj-lt"/>
              <a:buAutoNum type="arabicPeriod"/>
            </a:pPr>
            <a:r>
              <a:rPr lang="zh-TW" altLang="en-US" sz="2000" b="0" dirty="0">
                <a:effectLst/>
              </a:rPr>
              <a:t>提供清晰、可操作的錯誤訊息。</a:t>
            </a:r>
          </a:p>
          <a:p>
            <a:pPr marL="457200" indent="-457200">
              <a:buFont typeface="+mj-lt"/>
              <a:buAutoNum type="arabicPeriod"/>
            </a:pPr>
            <a:r>
              <a:rPr lang="zh-TW" altLang="en-US" sz="2000" b="0" dirty="0">
                <a:effectLst/>
              </a:rPr>
              <a:t>遵循逐步揭示複雜性的原則：上手很容易，並且可以透過邊學邊學來完成高階工作流程。</a:t>
            </a:r>
          </a:p>
          <a:p>
            <a:pPr marL="457200" indent="-457200">
              <a:buFont typeface="+mj-lt"/>
              <a:buAutoNum type="arabicPeriod"/>
            </a:pPr>
            <a:r>
              <a:rPr lang="zh-TW" altLang="en-US" sz="2000" b="0" dirty="0">
                <a:effectLst/>
              </a:rPr>
              <a:t>幫助您編寫簡潔、可讀的程式碼。</a:t>
            </a:r>
          </a:p>
          <a:p>
            <a:endParaRPr lang="zh-TW" altLang="en-US" sz="2000" dirty="0"/>
          </a:p>
        </p:txBody>
      </p:sp>
    </p:spTree>
    <p:extLst>
      <p:ext uri="{BB962C8B-B14F-4D97-AF65-F5344CB8AC3E}">
        <p14:creationId xmlns:p14="http://schemas.microsoft.com/office/powerpoint/2010/main" val="264211164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Keras</a:t>
            </a:r>
            <a:r>
              <a:rPr lang="en-US" altLang="zh-TW" dirty="0"/>
              <a:t> API components</a:t>
            </a:r>
            <a:endParaRPr lang="zh-TW" altLang="en-US" dirty="0"/>
          </a:p>
        </p:txBody>
      </p:sp>
      <p:sp>
        <p:nvSpPr>
          <p:cNvPr id="3" name="內容版面配置區 2"/>
          <p:cNvSpPr>
            <a:spLocks noGrp="1"/>
          </p:cNvSpPr>
          <p:nvPr>
            <p:ph idx="1"/>
          </p:nvPr>
        </p:nvSpPr>
        <p:spPr/>
        <p:txBody>
          <a:bodyPr/>
          <a:lstStyle/>
          <a:p>
            <a:r>
              <a:rPr lang="en-US" altLang="zh-TW" sz="1800" dirty="0"/>
              <a:t>The core data structures of </a:t>
            </a:r>
            <a:r>
              <a:rPr lang="en-US" altLang="zh-TW" sz="1800" dirty="0" err="1"/>
              <a:t>Keras</a:t>
            </a:r>
            <a:r>
              <a:rPr lang="en-US" altLang="zh-TW" sz="1800" dirty="0"/>
              <a:t> are layers and models. A layer is a simple input/output transformation, and a model is a directed acyclic graph (DAG) of layers.</a:t>
            </a:r>
          </a:p>
          <a:p>
            <a:endParaRPr lang="en-US" altLang="zh-TW" sz="1800" dirty="0"/>
          </a:p>
          <a:p>
            <a:r>
              <a:rPr lang="en-US" altLang="zh-TW" sz="1800" dirty="0"/>
              <a:t>https://www.tensorflow.org/guide/keras</a:t>
            </a:r>
            <a:endParaRPr lang="zh-TW" altLang="en-US" sz="1800" dirty="0"/>
          </a:p>
        </p:txBody>
      </p:sp>
      <p:pic>
        <p:nvPicPr>
          <p:cNvPr id="5" name="圖片 4"/>
          <p:cNvPicPr>
            <a:picLocks noChangeAspect="1"/>
          </p:cNvPicPr>
          <p:nvPr/>
        </p:nvPicPr>
        <p:blipFill>
          <a:blip r:embed="rId2"/>
          <a:stretch>
            <a:fillRect/>
          </a:stretch>
        </p:blipFill>
        <p:spPr>
          <a:xfrm>
            <a:off x="2051721" y="2780928"/>
            <a:ext cx="5328592" cy="3774145"/>
          </a:xfrm>
          <a:prstGeom prst="rect">
            <a:avLst/>
          </a:prstGeom>
        </p:spPr>
      </p:pic>
    </p:spTree>
    <p:extLst>
      <p:ext uri="{BB962C8B-B14F-4D97-AF65-F5344CB8AC3E}">
        <p14:creationId xmlns:p14="http://schemas.microsoft.com/office/powerpoint/2010/main" val="56356063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623888" y="1709738"/>
            <a:ext cx="8196584" cy="2852737"/>
          </a:xfrm>
        </p:spPr>
        <p:txBody>
          <a:bodyPr/>
          <a:lstStyle/>
          <a:p>
            <a:r>
              <a:rPr lang="en-US" altLang="zh-TW" dirty="0"/>
              <a:t>DNN </a:t>
            </a:r>
            <a:br>
              <a:rPr lang="en-US" altLang="zh-TW" dirty="0"/>
            </a:br>
            <a:r>
              <a:rPr lang="zh-TW" altLang="en-US" sz="4800" b="0" dirty="0"/>
              <a:t>（</a:t>
            </a:r>
            <a:r>
              <a:rPr lang="en-US" altLang="zh-TW" sz="4800" b="0" dirty="0"/>
              <a:t>Deep Neural Networks, DNN</a:t>
            </a:r>
            <a:r>
              <a:rPr lang="zh-TW" altLang="en-US" sz="4800" b="0" dirty="0"/>
              <a:t>）</a:t>
            </a:r>
            <a:endParaRPr lang="zh-TW" altLang="en-US" sz="4800" dirty="0"/>
          </a:p>
        </p:txBody>
      </p:sp>
      <p:sp>
        <p:nvSpPr>
          <p:cNvPr id="5" name="文字版面配置區 4"/>
          <p:cNvSpPr>
            <a:spLocks noGrp="1"/>
          </p:cNvSpPr>
          <p:nvPr>
            <p:ph type="body" idx="1"/>
          </p:nvPr>
        </p:nvSpPr>
        <p:spPr/>
        <p:txBody>
          <a:bodyPr/>
          <a:lstStyle/>
          <a:p>
            <a:r>
              <a:rPr lang="zh-TW" altLang="en-US" b="0" dirty="0">
                <a:effectLst/>
              </a:rPr>
              <a:t>深度神經網路</a:t>
            </a:r>
            <a:endParaRPr lang="zh-TW" altLang="en-US" dirty="0"/>
          </a:p>
        </p:txBody>
      </p:sp>
    </p:spTree>
    <p:extLst>
      <p:ext uri="{BB962C8B-B14F-4D97-AF65-F5344CB8AC3E}">
        <p14:creationId xmlns:p14="http://schemas.microsoft.com/office/powerpoint/2010/main" val="353309377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實做方式</a:t>
            </a:r>
          </a:p>
        </p:txBody>
      </p:sp>
      <p:sp>
        <p:nvSpPr>
          <p:cNvPr id="3" name="內容版面配置區 2"/>
          <p:cNvSpPr>
            <a:spLocks noGrp="1"/>
          </p:cNvSpPr>
          <p:nvPr>
            <p:ph idx="1"/>
          </p:nvPr>
        </p:nvSpPr>
        <p:spPr/>
        <p:txBody>
          <a:bodyPr/>
          <a:lstStyle/>
          <a:p>
            <a:r>
              <a:rPr lang="en-US" altLang="zh-TW" b="0" dirty="0" err="1">
                <a:effectLst/>
              </a:rPr>
              <a:t>Keras</a:t>
            </a:r>
            <a:r>
              <a:rPr lang="en-US" altLang="zh-TW" b="0" dirty="0">
                <a:effectLst/>
              </a:rPr>
              <a:t> and </a:t>
            </a:r>
            <a:r>
              <a:rPr lang="en-US" altLang="zh-TW" b="0" dirty="0" err="1">
                <a:effectLst/>
              </a:rPr>
              <a:t>TensorFlow</a:t>
            </a:r>
            <a:r>
              <a:rPr lang="en-US" altLang="zh-TW" b="0" dirty="0">
                <a:effectLst/>
              </a:rPr>
              <a:t> 2.0 provide you with three methods to implement your own neural network architectures:</a:t>
            </a:r>
          </a:p>
          <a:p>
            <a:pPr marL="342900" indent="-342900">
              <a:buFont typeface="Arial" panose="020B0604020202020204" pitchFamily="34" charset="0"/>
              <a:buChar char="•"/>
            </a:pPr>
            <a:r>
              <a:rPr lang="en-US" altLang="zh-TW" b="0" dirty="0">
                <a:effectLst/>
              </a:rPr>
              <a:t>Sequential API</a:t>
            </a:r>
          </a:p>
          <a:p>
            <a:pPr marL="342900" indent="-342900">
              <a:buFont typeface="Arial" panose="020B0604020202020204" pitchFamily="34" charset="0"/>
              <a:buChar char="•"/>
            </a:pPr>
            <a:r>
              <a:rPr lang="en-US" altLang="zh-TW" b="0" dirty="0">
                <a:effectLst/>
              </a:rPr>
              <a:t>Functional API</a:t>
            </a:r>
          </a:p>
          <a:p>
            <a:pPr marL="342900" indent="-342900">
              <a:buFont typeface="Arial" panose="020B0604020202020204" pitchFamily="34" charset="0"/>
              <a:buChar char="•"/>
            </a:pPr>
            <a:r>
              <a:rPr lang="en-US" altLang="zh-TW" b="0" dirty="0">
                <a:effectLst/>
              </a:rPr>
              <a:t>Model </a:t>
            </a:r>
            <a:r>
              <a:rPr lang="en-US" altLang="zh-TW" b="0" dirty="0" err="1">
                <a:effectLst/>
              </a:rPr>
              <a:t>subclassing</a:t>
            </a:r>
            <a:endParaRPr lang="en-US" altLang="zh-TW" b="0" dirty="0">
              <a:effectLst/>
            </a:endParaRPr>
          </a:p>
          <a:p>
            <a:endParaRPr lang="zh-TW" altLang="en-US" dirty="0"/>
          </a:p>
        </p:txBody>
      </p:sp>
      <p:pic>
        <p:nvPicPr>
          <p:cNvPr id="4" name="圖片 3"/>
          <p:cNvPicPr>
            <a:picLocks noChangeAspect="1"/>
          </p:cNvPicPr>
          <p:nvPr/>
        </p:nvPicPr>
        <p:blipFill>
          <a:blip r:embed="rId2"/>
          <a:stretch>
            <a:fillRect/>
          </a:stretch>
        </p:blipFill>
        <p:spPr>
          <a:xfrm>
            <a:off x="827584" y="3391869"/>
            <a:ext cx="6858000" cy="2695575"/>
          </a:xfrm>
          <a:prstGeom prst="rect">
            <a:avLst/>
          </a:prstGeom>
        </p:spPr>
      </p:pic>
    </p:spTree>
    <p:extLst>
      <p:ext uri="{BB962C8B-B14F-4D97-AF65-F5344CB8AC3E}">
        <p14:creationId xmlns:p14="http://schemas.microsoft.com/office/powerpoint/2010/main" val="5318246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51520" y="116632"/>
            <a:ext cx="8784976" cy="5112568"/>
          </a:xfrm>
        </p:spPr>
        <p:txBody>
          <a:bodyPr/>
          <a:lstStyle/>
          <a:p>
            <a:r>
              <a:rPr lang="en-US" altLang="zh-TW" sz="1400" b="0" dirty="0" err="1">
                <a:effectLst/>
              </a:rPr>
              <a:t>TensorFlow</a:t>
            </a:r>
            <a:r>
              <a:rPr lang="zh-TW" altLang="en-US" sz="1400" b="0" dirty="0">
                <a:effectLst/>
              </a:rPr>
              <a:t>的層次結構由低到高可以分成以下五層：硬體層，核心層，低階</a:t>
            </a:r>
            <a:r>
              <a:rPr lang="en-US" altLang="zh-TW" sz="1400" b="0" dirty="0">
                <a:effectLst/>
              </a:rPr>
              <a:t>API</a:t>
            </a:r>
            <a:r>
              <a:rPr lang="zh-TW" altLang="en-US" sz="1400" b="0" dirty="0">
                <a:effectLst/>
              </a:rPr>
              <a:t>，中階</a:t>
            </a:r>
            <a:r>
              <a:rPr lang="en-US" altLang="zh-TW" sz="1400" b="0" dirty="0">
                <a:effectLst/>
              </a:rPr>
              <a:t>API</a:t>
            </a:r>
            <a:r>
              <a:rPr lang="zh-TW" altLang="en-US" sz="1400" b="0" dirty="0">
                <a:effectLst/>
              </a:rPr>
              <a:t>，高階</a:t>
            </a:r>
            <a:r>
              <a:rPr lang="en-US" altLang="zh-TW" sz="1400" b="0" dirty="0">
                <a:effectLst/>
              </a:rPr>
              <a:t>API</a:t>
            </a:r>
            <a:r>
              <a:rPr lang="zh-TW" altLang="en-US" sz="1400" b="0" dirty="0">
                <a:effectLst/>
              </a:rPr>
              <a:t>。</a:t>
            </a:r>
            <a:endParaRPr lang="en-US" altLang="zh-TW" sz="1400" b="0" dirty="0">
              <a:effectLst/>
            </a:endParaRPr>
          </a:p>
          <a:p>
            <a:endParaRPr lang="zh-TW" altLang="en-US" sz="1400" b="0" dirty="0">
              <a:effectLst/>
            </a:endParaRPr>
          </a:p>
          <a:p>
            <a:pPr marL="285750" indent="-285750">
              <a:buFont typeface="Arial" panose="020B0604020202020204" pitchFamily="34" charset="0"/>
              <a:buChar char="•"/>
            </a:pPr>
            <a:r>
              <a:rPr lang="zh-TW" altLang="en-US" sz="1400" dirty="0">
                <a:effectLst/>
              </a:rPr>
              <a:t>第一層：硬體層</a:t>
            </a:r>
            <a:r>
              <a:rPr lang="zh-TW" altLang="en-US" sz="1400" b="0" dirty="0">
                <a:effectLst/>
              </a:rPr>
              <a:t>，</a:t>
            </a:r>
            <a:r>
              <a:rPr lang="en-US" altLang="zh-TW" sz="1400" b="0" dirty="0" err="1">
                <a:effectLst/>
              </a:rPr>
              <a:t>TensorFlow</a:t>
            </a:r>
            <a:r>
              <a:rPr lang="zh-TW" altLang="en-US" sz="1400" b="0" dirty="0">
                <a:effectLst/>
              </a:rPr>
              <a:t>支援</a:t>
            </a:r>
            <a:r>
              <a:rPr lang="en-US" altLang="zh-TW" sz="1400" b="0" dirty="0">
                <a:effectLst/>
              </a:rPr>
              <a:t>CPU</a:t>
            </a:r>
            <a:r>
              <a:rPr lang="zh-TW" altLang="en-US" sz="1400" b="0" dirty="0">
                <a:effectLst/>
              </a:rPr>
              <a:t>、</a:t>
            </a:r>
            <a:r>
              <a:rPr lang="en-US" altLang="zh-TW" sz="1400" b="0" dirty="0">
                <a:effectLst/>
              </a:rPr>
              <a:t>GPU</a:t>
            </a:r>
            <a:r>
              <a:rPr lang="zh-TW" altLang="en-US" sz="1400" b="0" dirty="0">
                <a:effectLst/>
              </a:rPr>
              <a:t>或</a:t>
            </a:r>
            <a:r>
              <a:rPr lang="en-US" altLang="zh-TW" sz="1400" b="0" dirty="0">
                <a:effectLst/>
              </a:rPr>
              <a:t>TPU</a:t>
            </a:r>
            <a:r>
              <a:rPr lang="zh-TW" altLang="en-US" sz="1400" b="0" dirty="0">
                <a:effectLst/>
              </a:rPr>
              <a:t>加入運算資源池。</a:t>
            </a:r>
          </a:p>
          <a:p>
            <a:pPr marL="285750" indent="-285750">
              <a:buFont typeface="Arial" panose="020B0604020202020204" pitchFamily="34" charset="0"/>
              <a:buChar char="•"/>
            </a:pPr>
            <a:r>
              <a:rPr lang="zh-TW" altLang="en-US" sz="1400" dirty="0">
                <a:effectLst/>
              </a:rPr>
              <a:t>第二層：內核層</a:t>
            </a:r>
            <a:r>
              <a:rPr lang="zh-TW" altLang="en-US" sz="1400" b="0" dirty="0">
                <a:effectLst/>
              </a:rPr>
              <a:t>，為</a:t>
            </a:r>
            <a:r>
              <a:rPr lang="en-US" altLang="zh-TW" sz="1400" b="0" dirty="0">
                <a:effectLst/>
              </a:rPr>
              <a:t>C++</a:t>
            </a:r>
            <a:r>
              <a:rPr lang="zh-TW" altLang="en-US" sz="1400" b="0" dirty="0">
                <a:effectLst/>
              </a:rPr>
              <a:t>實現的內核，</a:t>
            </a:r>
            <a:r>
              <a:rPr lang="en-US" altLang="zh-TW" sz="1400" b="0" dirty="0">
                <a:effectLst/>
              </a:rPr>
              <a:t>kernel</a:t>
            </a:r>
            <a:r>
              <a:rPr lang="zh-TW" altLang="en-US" sz="1400" b="0" dirty="0">
                <a:effectLst/>
              </a:rPr>
              <a:t>可以跨平台分佈運作。</a:t>
            </a:r>
          </a:p>
          <a:p>
            <a:pPr marL="285750" indent="-285750">
              <a:buFont typeface="Arial" panose="020B0604020202020204" pitchFamily="34" charset="0"/>
              <a:buChar char="•"/>
            </a:pPr>
            <a:r>
              <a:rPr lang="zh-TW" altLang="en-US" sz="1400" dirty="0">
                <a:effectLst/>
              </a:rPr>
              <a:t>第三層：低階</a:t>
            </a:r>
            <a:r>
              <a:rPr lang="en-US" altLang="zh-TW" sz="1400" dirty="0">
                <a:effectLst/>
              </a:rPr>
              <a:t>API</a:t>
            </a:r>
            <a:r>
              <a:rPr lang="zh-TW" altLang="en-US" sz="1400" b="0" dirty="0">
                <a:effectLst/>
              </a:rPr>
              <a:t>，由</a:t>
            </a:r>
            <a:r>
              <a:rPr lang="en-US" altLang="zh-TW" sz="1400" b="0" dirty="0">
                <a:effectLst/>
              </a:rPr>
              <a:t>Python</a:t>
            </a:r>
            <a:r>
              <a:rPr lang="zh-TW" altLang="en-US" sz="1400" b="0" dirty="0">
                <a:effectLst/>
              </a:rPr>
              <a:t>實現的操作符，提供了封裝</a:t>
            </a:r>
            <a:r>
              <a:rPr lang="en-US" altLang="zh-TW" sz="1400" b="0" dirty="0">
                <a:effectLst/>
              </a:rPr>
              <a:t>C++</a:t>
            </a:r>
            <a:r>
              <a:rPr lang="zh-TW" altLang="en-US" sz="1400" b="0" dirty="0">
                <a:effectLst/>
              </a:rPr>
              <a:t>核心的低階</a:t>
            </a:r>
            <a:r>
              <a:rPr lang="en-US" altLang="zh-TW" sz="1400" b="0" dirty="0">
                <a:effectLst/>
              </a:rPr>
              <a:t>API</a:t>
            </a:r>
            <a:r>
              <a:rPr lang="zh-TW" altLang="en-US" sz="1400" b="0" dirty="0">
                <a:effectLst/>
              </a:rPr>
              <a:t>指令。主要包括各種張量操作算符、計算圖、自動微分。如</a:t>
            </a:r>
            <a:r>
              <a:rPr lang="en-US" altLang="zh-TW" sz="1400" b="0" dirty="0" err="1">
                <a:effectLst/>
              </a:rPr>
              <a:t>tf.Variable</a:t>
            </a:r>
            <a:r>
              <a:rPr lang="zh-TW" altLang="en-US" sz="1400" b="0" dirty="0">
                <a:effectLst/>
              </a:rPr>
              <a:t>，</a:t>
            </a:r>
            <a:r>
              <a:rPr lang="en-US" altLang="zh-TW" sz="1400" b="0" dirty="0" err="1">
                <a:effectLst/>
              </a:rPr>
              <a:t>tf.constant</a:t>
            </a:r>
            <a:r>
              <a:rPr lang="zh-TW" altLang="en-US" sz="1400" b="0" dirty="0">
                <a:effectLst/>
              </a:rPr>
              <a:t>，</a:t>
            </a:r>
            <a:r>
              <a:rPr lang="en-US" altLang="zh-TW" sz="1400" b="0" dirty="0" err="1">
                <a:effectLst/>
              </a:rPr>
              <a:t>tf.function</a:t>
            </a:r>
            <a:r>
              <a:rPr lang="zh-TW" altLang="en-US" sz="1400" b="0" dirty="0">
                <a:effectLst/>
              </a:rPr>
              <a:t>，</a:t>
            </a:r>
            <a:r>
              <a:rPr lang="en-US" altLang="zh-TW" sz="1400" b="0" dirty="0" err="1">
                <a:effectLst/>
              </a:rPr>
              <a:t>tf.GradientTape</a:t>
            </a:r>
            <a:r>
              <a:rPr lang="zh-TW" altLang="en-US" sz="1400" b="0" dirty="0">
                <a:effectLst/>
              </a:rPr>
              <a:t>，</a:t>
            </a:r>
            <a:r>
              <a:rPr lang="en-US" altLang="zh-TW" sz="1400" b="0" dirty="0" err="1">
                <a:effectLst/>
              </a:rPr>
              <a:t>tf.nn.softmax</a:t>
            </a:r>
            <a:r>
              <a:rPr lang="en-US" altLang="zh-TW" sz="1400" b="0" dirty="0">
                <a:effectLst/>
              </a:rPr>
              <a:t>... </a:t>
            </a:r>
          </a:p>
          <a:p>
            <a:pPr marL="285750" indent="-285750">
              <a:buFont typeface="Arial" panose="020B0604020202020204" pitchFamily="34" charset="0"/>
              <a:buChar char="•"/>
            </a:pPr>
            <a:r>
              <a:rPr lang="zh-TW" altLang="en-US" sz="1400" dirty="0">
                <a:effectLst/>
              </a:rPr>
              <a:t>第四層：中階</a:t>
            </a:r>
            <a:r>
              <a:rPr lang="en-US" altLang="zh-TW" sz="1400" dirty="0">
                <a:effectLst/>
              </a:rPr>
              <a:t>API</a:t>
            </a:r>
            <a:r>
              <a:rPr lang="zh-TW" altLang="en-US" sz="1400" b="0" dirty="0">
                <a:effectLst/>
              </a:rPr>
              <a:t>，由</a:t>
            </a:r>
            <a:r>
              <a:rPr lang="en-US" altLang="zh-TW" sz="1400" b="0" dirty="0">
                <a:effectLst/>
              </a:rPr>
              <a:t>Python</a:t>
            </a:r>
            <a:r>
              <a:rPr lang="zh-TW" altLang="en-US" sz="1400" b="0" dirty="0">
                <a:effectLst/>
              </a:rPr>
              <a:t>實現的模型元件，對低階</a:t>
            </a:r>
            <a:r>
              <a:rPr lang="en-US" altLang="zh-TW" sz="1400" b="0" dirty="0">
                <a:effectLst/>
              </a:rPr>
              <a:t>API</a:t>
            </a:r>
            <a:r>
              <a:rPr lang="zh-TW" altLang="en-US" sz="1400" b="0" dirty="0">
                <a:effectLst/>
              </a:rPr>
              <a:t>進行了函數封裝。主要包括資料管道</a:t>
            </a:r>
            <a:r>
              <a:rPr lang="en-US" altLang="zh-TW" sz="1400" b="0" dirty="0">
                <a:effectLst/>
              </a:rPr>
              <a:t>(</a:t>
            </a:r>
            <a:r>
              <a:rPr lang="en-US" altLang="zh-TW" sz="1400" b="0" dirty="0" err="1">
                <a:effectLst/>
              </a:rPr>
              <a:t>tf.data</a:t>
            </a:r>
            <a:r>
              <a:rPr lang="en-US" altLang="zh-TW" sz="1400" b="0" dirty="0">
                <a:effectLst/>
              </a:rPr>
              <a:t>)</a:t>
            </a:r>
            <a:r>
              <a:rPr lang="zh-TW" altLang="en-US" sz="1400" b="0" dirty="0">
                <a:effectLst/>
              </a:rPr>
              <a:t>、特徵列</a:t>
            </a:r>
            <a:r>
              <a:rPr lang="en-US" altLang="zh-TW" sz="1400" b="0" dirty="0">
                <a:effectLst/>
              </a:rPr>
              <a:t>(</a:t>
            </a:r>
            <a:r>
              <a:rPr lang="en-US" altLang="zh-TW" sz="1400" b="0" dirty="0" err="1">
                <a:effectLst/>
              </a:rPr>
              <a:t>tf.feature_column</a:t>
            </a:r>
            <a:r>
              <a:rPr lang="en-US" altLang="zh-TW" sz="1400" b="0" dirty="0">
                <a:effectLst/>
              </a:rPr>
              <a:t>)</a:t>
            </a:r>
            <a:r>
              <a:rPr lang="zh-TW" altLang="en-US" sz="1400" b="0" dirty="0">
                <a:effectLst/>
              </a:rPr>
              <a:t>、激活函數</a:t>
            </a:r>
            <a:r>
              <a:rPr lang="en-US" altLang="zh-TW" sz="1400" b="0" dirty="0">
                <a:effectLst/>
              </a:rPr>
              <a:t>(</a:t>
            </a:r>
            <a:r>
              <a:rPr lang="en-US" altLang="zh-TW" sz="1400" b="0" dirty="0" err="1">
                <a:effectLst/>
              </a:rPr>
              <a:t>tf.nn</a:t>
            </a:r>
            <a:r>
              <a:rPr lang="en-US" altLang="zh-TW" sz="1400" b="0" dirty="0">
                <a:effectLst/>
              </a:rPr>
              <a:t>)</a:t>
            </a:r>
            <a:r>
              <a:rPr lang="zh-TW" altLang="en-US" sz="1400" b="0" dirty="0">
                <a:effectLst/>
              </a:rPr>
              <a:t>、模型層</a:t>
            </a:r>
            <a:r>
              <a:rPr lang="en-US" altLang="zh-TW" sz="1400" b="0" dirty="0">
                <a:effectLst/>
              </a:rPr>
              <a:t>(</a:t>
            </a:r>
            <a:r>
              <a:rPr lang="en-US" altLang="zh-TW" sz="1400" b="0" dirty="0" err="1">
                <a:effectLst/>
              </a:rPr>
              <a:t>tf.keras.layers</a:t>
            </a:r>
            <a:r>
              <a:rPr lang="en-US" altLang="zh-TW" sz="1400" b="0" dirty="0">
                <a:effectLst/>
              </a:rPr>
              <a:t>)</a:t>
            </a:r>
            <a:r>
              <a:rPr lang="zh-TW" altLang="en-US" sz="1400" b="0" dirty="0">
                <a:effectLst/>
              </a:rPr>
              <a:t>、損失函數</a:t>
            </a:r>
            <a:r>
              <a:rPr lang="en-US" altLang="zh-TW" sz="1400" b="0" dirty="0">
                <a:effectLst/>
              </a:rPr>
              <a:t>(</a:t>
            </a:r>
            <a:r>
              <a:rPr lang="en-US" altLang="zh-TW" sz="1400" b="0" dirty="0" err="1">
                <a:effectLst/>
              </a:rPr>
              <a:t>tf.keras.losses</a:t>
            </a:r>
            <a:r>
              <a:rPr lang="en-US" altLang="zh-TW" sz="1400" b="0" dirty="0">
                <a:effectLst/>
              </a:rPr>
              <a:t>)</a:t>
            </a:r>
            <a:r>
              <a:rPr lang="zh-TW" altLang="en-US" sz="1400" b="0" dirty="0">
                <a:effectLst/>
              </a:rPr>
              <a:t>、評估函數</a:t>
            </a:r>
            <a:r>
              <a:rPr lang="en-US" altLang="zh-TW" sz="1400" b="0" dirty="0">
                <a:effectLst/>
              </a:rPr>
              <a:t>(</a:t>
            </a:r>
            <a:r>
              <a:rPr lang="en-US" altLang="zh-TW" sz="1400" b="0" dirty="0" err="1">
                <a:effectLst/>
              </a:rPr>
              <a:t>tf</a:t>
            </a:r>
            <a:r>
              <a:rPr lang="en-US" altLang="zh-TW" sz="1400" b="0" dirty="0">
                <a:effectLst/>
              </a:rPr>
              <a:t> .</a:t>
            </a:r>
            <a:r>
              <a:rPr lang="en-US" altLang="zh-TW" sz="1400" b="0" dirty="0" err="1">
                <a:effectLst/>
              </a:rPr>
              <a:t>keras.metrics</a:t>
            </a:r>
            <a:r>
              <a:rPr lang="en-US" altLang="zh-TW" sz="1400" b="0" dirty="0">
                <a:effectLst/>
              </a:rPr>
              <a:t>)</a:t>
            </a:r>
            <a:r>
              <a:rPr lang="zh-TW" altLang="en-US" sz="1400" b="0" dirty="0">
                <a:effectLst/>
              </a:rPr>
              <a:t>、最佳化器</a:t>
            </a:r>
            <a:r>
              <a:rPr lang="en-US" altLang="zh-TW" sz="1400" b="0" dirty="0">
                <a:effectLst/>
              </a:rPr>
              <a:t>(</a:t>
            </a:r>
            <a:r>
              <a:rPr lang="en-US" altLang="zh-TW" sz="1400" b="0" dirty="0" err="1">
                <a:effectLst/>
              </a:rPr>
              <a:t>tf.keras.optimizers</a:t>
            </a:r>
            <a:r>
              <a:rPr lang="en-US" altLang="zh-TW" sz="1400" b="0" dirty="0">
                <a:effectLst/>
              </a:rPr>
              <a:t>)</a:t>
            </a:r>
            <a:r>
              <a:rPr lang="zh-TW" altLang="en-US" sz="1400" b="0" dirty="0">
                <a:effectLst/>
              </a:rPr>
              <a:t>、回呼函數</a:t>
            </a:r>
            <a:r>
              <a:rPr lang="en-US" altLang="zh-TW" sz="1400" b="0" dirty="0">
                <a:effectLst/>
              </a:rPr>
              <a:t>(</a:t>
            </a:r>
            <a:r>
              <a:rPr lang="en-US" altLang="zh-TW" sz="1400" b="0" dirty="0" err="1">
                <a:effectLst/>
              </a:rPr>
              <a:t>tf.keras.callbacks</a:t>
            </a:r>
            <a:r>
              <a:rPr lang="en-US" altLang="zh-TW" sz="1400" b="0" dirty="0">
                <a:effectLst/>
              </a:rPr>
              <a:t>) </a:t>
            </a:r>
            <a:r>
              <a:rPr lang="zh-TW" altLang="en-US" sz="1400" b="0" dirty="0">
                <a:effectLst/>
              </a:rPr>
              <a:t>等等。</a:t>
            </a:r>
          </a:p>
          <a:p>
            <a:pPr marL="285750" indent="-285750">
              <a:buFont typeface="Arial" panose="020B0604020202020204" pitchFamily="34" charset="0"/>
              <a:buChar char="•"/>
            </a:pPr>
            <a:r>
              <a:rPr lang="zh-TW" altLang="en-US" sz="1400" dirty="0">
                <a:effectLst/>
              </a:rPr>
              <a:t>第五層：高階</a:t>
            </a:r>
            <a:r>
              <a:rPr lang="en-US" altLang="zh-TW" sz="1400" dirty="0">
                <a:effectLst/>
              </a:rPr>
              <a:t>API</a:t>
            </a:r>
            <a:r>
              <a:rPr lang="zh-TW" altLang="en-US" sz="1400" b="0" dirty="0">
                <a:effectLst/>
              </a:rPr>
              <a:t>，由</a:t>
            </a:r>
            <a:r>
              <a:rPr lang="en-US" altLang="zh-TW" sz="1400" b="0" dirty="0">
                <a:effectLst/>
              </a:rPr>
              <a:t>Python</a:t>
            </a:r>
            <a:r>
              <a:rPr lang="zh-TW" altLang="en-US" sz="1400" b="0" dirty="0">
                <a:effectLst/>
              </a:rPr>
              <a:t>實現的模型完成品。主要為</a:t>
            </a:r>
            <a:r>
              <a:rPr lang="en-US" altLang="zh-TW" sz="1400" b="0" dirty="0" err="1">
                <a:effectLst/>
              </a:rPr>
              <a:t>tf.keras.models</a:t>
            </a:r>
            <a:r>
              <a:rPr lang="zh-TW" altLang="en-US" sz="1400" b="0" dirty="0">
                <a:effectLst/>
              </a:rPr>
              <a:t>提供的模型的類別接口，主要包括：模型的建構（</a:t>
            </a:r>
            <a:r>
              <a:rPr lang="en-US" altLang="zh-TW" sz="1400" b="0" dirty="0">
                <a:effectLst/>
              </a:rPr>
              <a:t>Sequential</a:t>
            </a:r>
            <a:r>
              <a:rPr lang="zh-TW" altLang="en-US" sz="1400" b="0" dirty="0">
                <a:effectLst/>
              </a:rPr>
              <a:t>、</a:t>
            </a:r>
            <a:r>
              <a:rPr lang="en-US" altLang="zh-TW" sz="1400" b="0" dirty="0">
                <a:effectLst/>
              </a:rPr>
              <a:t>functional API</a:t>
            </a:r>
            <a:r>
              <a:rPr lang="zh-TW" altLang="en-US" sz="1400" b="0" dirty="0">
                <a:effectLst/>
              </a:rPr>
              <a:t>、</a:t>
            </a:r>
            <a:r>
              <a:rPr lang="en-US" altLang="zh-TW" sz="1400" b="0" dirty="0">
                <a:effectLst/>
              </a:rPr>
              <a:t>Model</a:t>
            </a:r>
            <a:r>
              <a:rPr lang="zh-TW" altLang="en-US" sz="1400" b="0" dirty="0">
                <a:effectLst/>
              </a:rPr>
              <a:t>子類化）、型的訓練（內建</a:t>
            </a:r>
            <a:r>
              <a:rPr lang="en-US" altLang="zh-TW" sz="1400" b="0" dirty="0">
                <a:effectLst/>
              </a:rPr>
              <a:t>fit</a:t>
            </a:r>
            <a:r>
              <a:rPr lang="zh-TW" altLang="en-US" sz="1400" b="0" dirty="0">
                <a:effectLst/>
              </a:rPr>
              <a:t>方法、內建</a:t>
            </a:r>
            <a:r>
              <a:rPr lang="en-US" altLang="zh-TW" sz="1400" b="0" dirty="0" err="1">
                <a:effectLst/>
              </a:rPr>
              <a:t>train_on_batch</a:t>
            </a:r>
            <a:r>
              <a:rPr lang="zh-TW" altLang="en-US" sz="1400" b="0" dirty="0">
                <a:effectLst/>
              </a:rPr>
              <a:t>方法、自訂訓練循環、單</a:t>
            </a:r>
            <a:r>
              <a:rPr lang="en-US" altLang="zh-TW" sz="1400" b="0" dirty="0">
                <a:effectLst/>
              </a:rPr>
              <a:t>GPU</a:t>
            </a:r>
            <a:r>
              <a:rPr lang="zh-TW" altLang="en-US" sz="1400" b="0" dirty="0">
                <a:effectLst/>
              </a:rPr>
              <a:t>訓練模型、多</a:t>
            </a:r>
            <a:r>
              <a:rPr lang="en-US" altLang="zh-TW" sz="1400" b="0" dirty="0">
                <a:effectLst/>
              </a:rPr>
              <a:t>GPU</a:t>
            </a:r>
            <a:r>
              <a:rPr lang="zh-TW" altLang="en-US" sz="1400" b="0" dirty="0">
                <a:effectLst/>
              </a:rPr>
              <a:t>訓練模型、</a:t>
            </a:r>
            <a:r>
              <a:rPr lang="en-US" altLang="zh-TW" sz="1400" b="0" dirty="0">
                <a:effectLst/>
              </a:rPr>
              <a:t>TPU</a:t>
            </a:r>
            <a:r>
              <a:rPr lang="zh-TW" altLang="en-US" sz="1400" b="0" dirty="0">
                <a:effectLst/>
              </a:rPr>
              <a:t>訓練模型）、模型的部署（</a:t>
            </a:r>
            <a:r>
              <a:rPr lang="en-US" altLang="zh-TW" sz="1400" b="0" dirty="0" err="1">
                <a:effectLst/>
              </a:rPr>
              <a:t>tensorflow</a:t>
            </a:r>
            <a:r>
              <a:rPr lang="en-US" altLang="zh-TW" sz="1400" b="0" dirty="0">
                <a:effectLst/>
              </a:rPr>
              <a:t> serving</a:t>
            </a:r>
            <a:r>
              <a:rPr lang="zh-TW" altLang="en-US" sz="1400" b="0" dirty="0">
                <a:effectLst/>
              </a:rPr>
              <a:t>部署模型、使用</a:t>
            </a:r>
            <a:r>
              <a:rPr lang="en-US" altLang="zh-TW" sz="1400" b="0" dirty="0">
                <a:effectLst/>
              </a:rPr>
              <a:t>spark(</a:t>
            </a:r>
            <a:r>
              <a:rPr lang="en-US" altLang="zh-TW" sz="1400" b="0" dirty="0" err="1">
                <a:effectLst/>
              </a:rPr>
              <a:t>scala</a:t>
            </a:r>
            <a:r>
              <a:rPr lang="en-US" altLang="zh-TW" sz="1400" b="0" dirty="0">
                <a:effectLst/>
              </a:rPr>
              <a:t>)</a:t>
            </a:r>
            <a:r>
              <a:rPr lang="zh-TW" altLang="en-US" sz="1400" b="0" dirty="0">
                <a:effectLst/>
              </a:rPr>
              <a:t>呼叫</a:t>
            </a:r>
            <a:r>
              <a:rPr lang="en-US" altLang="zh-TW" sz="1400" b="0" dirty="0" err="1">
                <a:effectLst/>
              </a:rPr>
              <a:t>tensorflow</a:t>
            </a:r>
            <a:r>
              <a:rPr lang="zh-TW" altLang="en-US" sz="1400" b="0" dirty="0">
                <a:effectLst/>
              </a:rPr>
              <a:t>模型）。</a:t>
            </a:r>
          </a:p>
          <a:p>
            <a:endParaRPr lang="zh-TW" altLang="en-US" sz="1000" dirty="0"/>
          </a:p>
        </p:txBody>
      </p:sp>
      <p:pic>
        <p:nvPicPr>
          <p:cNvPr id="4" name="圖片 3"/>
          <p:cNvPicPr>
            <a:picLocks noChangeAspect="1"/>
          </p:cNvPicPr>
          <p:nvPr/>
        </p:nvPicPr>
        <p:blipFill>
          <a:blip r:embed="rId2"/>
          <a:stretch>
            <a:fillRect/>
          </a:stretch>
        </p:blipFill>
        <p:spPr>
          <a:xfrm>
            <a:off x="1475656" y="3130213"/>
            <a:ext cx="5477647" cy="3395131"/>
          </a:xfrm>
          <a:prstGeom prst="rect">
            <a:avLst/>
          </a:prstGeom>
        </p:spPr>
      </p:pic>
      <p:sp>
        <p:nvSpPr>
          <p:cNvPr id="5" name="矩形 4"/>
          <p:cNvSpPr/>
          <p:nvPr/>
        </p:nvSpPr>
        <p:spPr>
          <a:xfrm>
            <a:off x="5436096" y="6525344"/>
            <a:ext cx="4572000" cy="215444"/>
          </a:xfrm>
          <a:prstGeom prst="rect">
            <a:avLst/>
          </a:prstGeom>
        </p:spPr>
        <p:txBody>
          <a:bodyPr>
            <a:spAutoFit/>
          </a:bodyPr>
          <a:lstStyle/>
          <a:p>
            <a:r>
              <a:rPr lang="en-US" altLang="zh-TW" sz="800" dirty="0"/>
              <a:t>Ref:: https://www.cnblogs.com/LXP-Never/p/15917498.html</a:t>
            </a:r>
            <a:endParaRPr lang="zh-TW" altLang="en-US" sz="800" dirty="0"/>
          </a:p>
        </p:txBody>
      </p:sp>
    </p:spTree>
    <p:extLst>
      <p:ext uri="{BB962C8B-B14F-4D97-AF65-F5344CB8AC3E}">
        <p14:creationId xmlns:p14="http://schemas.microsoft.com/office/powerpoint/2010/main" val="35574895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subclass</a:t>
            </a:r>
            <a:endParaRPr lang="zh-TW" altLang="en-US" dirty="0"/>
          </a:p>
        </p:txBody>
      </p:sp>
      <p:sp>
        <p:nvSpPr>
          <p:cNvPr id="3" name="內容版面配置區 2"/>
          <p:cNvSpPr>
            <a:spLocks noGrp="1"/>
          </p:cNvSpPr>
          <p:nvPr>
            <p:ph idx="1"/>
          </p:nvPr>
        </p:nvSpPr>
        <p:spPr>
          <a:xfrm>
            <a:off x="179388" y="1153790"/>
            <a:ext cx="8785100" cy="5227537"/>
          </a:xfrm>
        </p:spPr>
        <p:txBody>
          <a:bodyPr/>
          <a:lstStyle/>
          <a:p>
            <a:r>
              <a:rPr lang="en-US" altLang="zh-TW" sz="1600" dirty="0">
                <a:hlinkClick r:id="rId2"/>
              </a:rPr>
              <a:t>https://keras.io/guides/making_new_layers_and_models_via_subclassing/#the-model-class</a:t>
            </a:r>
            <a:endParaRPr lang="en-US" altLang="zh-TW" sz="1600" dirty="0"/>
          </a:p>
          <a:p>
            <a:endParaRPr lang="en-US" altLang="zh-TW" dirty="0"/>
          </a:p>
          <a:p>
            <a:r>
              <a:rPr lang="en-US" altLang="zh-TW" sz="2000" b="0" dirty="0">
                <a:solidFill>
                  <a:srgbClr val="0070C0"/>
                </a:solidFill>
                <a:effectLst/>
              </a:rPr>
              <a:t>The Model class has the same API as Layer, with the following differences:</a:t>
            </a:r>
          </a:p>
          <a:p>
            <a:pPr marL="342900" indent="-342900">
              <a:buFont typeface="Arial" panose="020B0604020202020204" pitchFamily="34" charset="0"/>
              <a:buChar char="•"/>
            </a:pPr>
            <a:r>
              <a:rPr lang="en-US" altLang="zh-TW" sz="2000" b="0" dirty="0">
                <a:solidFill>
                  <a:srgbClr val="0070C0"/>
                </a:solidFill>
                <a:effectLst/>
              </a:rPr>
              <a:t>It exposes built-in training, evaluation, and prediction loops (</a:t>
            </a:r>
            <a:r>
              <a:rPr lang="en-US" altLang="zh-TW" sz="2000" b="0" dirty="0" err="1">
                <a:solidFill>
                  <a:srgbClr val="0070C0"/>
                </a:solidFill>
                <a:effectLst/>
              </a:rPr>
              <a:t>model.fit</a:t>
            </a:r>
            <a:r>
              <a:rPr lang="en-US" altLang="zh-TW" sz="2000" b="0" dirty="0">
                <a:solidFill>
                  <a:srgbClr val="0070C0"/>
                </a:solidFill>
                <a:effectLst/>
              </a:rPr>
              <a:t>(), </a:t>
            </a:r>
            <a:r>
              <a:rPr lang="en-US" altLang="zh-TW" sz="2000" b="0" dirty="0" err="1">
                <a:solidFill>
                  <a:srgbClr val="0070C0"/>
                </a:solidFill>
                <a:effectLst/>
              </a:rPr>
              <a:t>model.evaluate</a:t>
            </a:r>
            <a:r>
              <a:rPr lang="en-US" altLang="zh-TW" sz="2000" b="0" dirty="0">
                <a:solidFill>
                  <a:srgbClr val="0070C0"/>
                </a:solidFill>
                <a:effectLst/>
              </a:rPr>
              <a:t>(), </a:t>
            </a:r>
            <a:r>
              <a:rPr lang="en-US" altLang="zh-TW" sz="2000" b="0" dirty="0" err="1">
                <a:solidFill>
                  <a:srgbClr val="0070C0"/>
                </a:solidFill>
                <a:effectLst/>
              </a:rPr>
              <a:t>model.predict</a:t>
            </a:r>
            <a:r>
              <a:rPr lang="en-US" altLang="zh-TW" sz="2000" b="0" dirty="0">
                <a:solidFill>
                  <a:srgbClr val="0070C0"/>
                </a:solidFill>
                <a:effectLst/>
              </a:rPr>
              <a:t>()).</a:t>
            </a:r>
          </a:p>
          <a:p>
            <a:pPr marL="342900" indent="-342900">
              <a:buFont typeface="Arial" panose="020B0604020202020204" pitchFamily="34" charset="0"/>
              <a:buChar char="•"/>
            </a:pPr>
            <a:r>
              <a:rPr lang="en-US" altLang="zh-TW" sz="2000" b="0" dirty="0">
                <a:solidFill>
                  <a:srgbClr val="0070C0"/>
                </a:solidFill>
                <a:effectLst/>
              </a:rPr>
              <a:t>It exposes the list of its inner layers, via the </a:t>
            </a:r>
            <a:r>
              <a:rPr lang="en-US" altLang="zh-TW" sz="2000" b="0" dirty="0" err="1">
                <a:solidFill>
                  <a:srgbClr val="0070C0"/>
                </a:solidFill>
                <a:effectLst/>
              </a:rPr>
              <a:t>model.layers</a:t>
            </a:r>
            <a:r>
              <a:rPr lang="en-US" altLang="zh-TW" sz="2000" b="0" dirty="0">
                <a:solidFill>
                  <a:srgbClr val="0070C0"/>
                </a:solidFill>
                <a:effectLst/>
              </a:rPr>
              <a:t> property.</a:t>
            </a:r>
          </a:p>
          <a:p>
            <a:pPr marL="342900" indent="-342900">
              <a:buFont typeface="Arial" panose="020B0604020202020204" pitchFamily="34" charset="0"/>
              <a:buChar char="•"/>
            </a:pPr>
            <a:r>
              <a:rPr lang="en-US" altLang="zh-TW" sz="2000" b="0" dirty="0">
                <a:solidFill>
                  <a:srgbClr val="0070C0"/>
                </a:solidFill>
                <a:effectLst/>
              </a:rPr>
              <a:t>It exposes saving and serialization APIs (save(), </a:t>
            </a:r>
            <a:r>
              <a:rPr lang="en-US" altLang="zh-TW" sz="2000" b="0" dirty="0" err="1">
                <a:solidFill>
                  <a:srgbClr val="0070C0"/>
                </a:solidFill>
                <a:effectLst/>
              </a:rPr>
              <a:t>save_weights</a:t>
            </a:r>
            <a:r>
              <a:rPr lang="en-US" altLang="zh-TW" sz="2000" b="0" dirty="0">
                <a:solidFill>
                  <a:srgbClr val="0070C0"/>
                </a:solidFill>
                <a:effectLst/>
              </a:rPr>
              <a:t>()...)</a:t>
            </a:r>
          </a:p>
          <a:p>
            <a:pPr marL="342900" indent="-342900">
              <a:buFont typeface="Arial" panose="020B0604020202020204" pitchFamily="34" charset="0"/>
              <a:buChar char="•"/>
            </a:pPr>
            <a:endParaRPr lang="en-US" altLang="zh-TW" sz="2000" dirty="0">
              <a:solidFill>
                <a:schemeClr val="tx1"/>
              </a:solidFill>
              <a:effectLst/>
            </a:endParaRPr>
          </a:p>
          <a:p>
            <a:r>
              <a:rPr lang="en-US" altLang="zh-TW" sz="2000" b="0" dirty="0">
                <a:solidFill>
                  <a:schemeClr val="tx1"/>
                </a:solidFill>
                <a:effectLst/>
              </a:rPr>
              <a:t>In </a:t>
            </a:r>
            <a:r>
              <a:rPr lang="en-US" altLang="zh-TW" sz="2000" dirty="0">
                <a:solidFill>
                  <a:schemeClr val="tx1"/>
                </a:solidFill>
                <a:effectLst/>
              </a:rPr>
              <a:t>Model Sub-Classing</a:t>
            </a:r>
            <a:r>
              <a:rPr lang="en-US" altLang="zh-TW" sz="2000" b="0" dirty="0">
                <a:solidFill>
                  <a:schemeClr val="tx1"/>
                </a:solidFill>
                <a:effectLst/>
              </a:rPr>
              <a:t> there are two most important functions </a:t>
            </a:r>
            <a:r>
              <a:rPr lang="en-US" altLang="zh-TW" sz="2000" i="1" dirty="0">
                <a:solidFill>
                  <a:schemeClr val="tx1"/>
                </a:solidFill>
                <a:effectLst/>
              </a:rPr>
              <a:t>__</a:t>
            </a:r>
            <a:r>
              <a:rPr lang="en-US" altLang="zh-TW" sz="2000" i="1" dirty="0" err="1">
                <a:solidFill>
                  <a:schemeClr val="tx1"/>
                </a:solidFill>
                <a:effectLst/>
              </a:rPr>
              <a:t>init</a:t>
            </a:r>
            <a:r>
              <a:rPr lang="en-US" altLang="zh-TW" sz="2000" i="1" dirty="0">
                <a:solidFill>
                  <a:schemeClr val="tx1"/>
                </a:solidFill>
                <a:effectLst/>
              </a:rPr>
              <a:t>__</a:t>
            </a:r>
            <a:r>
              <a:rPr lang="en-US" altLang="zh-TW" sz="2000" b="0" dirty="0">
                <a:solidFill>
                  <a:schemeClr val="tx1"/>
                </a:solidFill>
                <a:effectLst/>
              </a:rPr>
              <a:t> and </a:t>
            </a:r>
            <a:r>
              <a:rPr lang="en-US" altLang="zh-TW" sz="2000" i="1" dirty="0">
                <a:solidFill>
                  <a:schemeClr val="tx1"/>
                </a:solidFill>
                <a:effectLst/>
              </a:rPr>
              <a:t>call</a:t>
            </a:r>
            <a:r>
              <a:rPr lang="en-US" altLang="zh-TW" sz="2000" b="0" dirty="0">
                <a:solidFill>
                  <a:schemeClr val="tx1"/>
                </a:solidFill>
                <a:effectLst/>
              </a:rPr>
              <a:t>.  </a:t>
            </a:r>
          </a:p>
          <a:p>
            <a:endParaRPr lang="en-US" altLang="zh-TW" sz="2000" b="0" dirty="0">
              <a:solidFill>
                <a:schemeClr val="tx1"/>
              </a:solidFill>
              <a:effectLst/>
            </a:endParaRPr>
          </a:p>
          <a:p>
            <a:r>
              <a:rPr lang="en-US" altLang="zh-TW" sz="2000" b="0" dirty="0">
                <a:solidFill>
                  <a:schemeClr val="tx1"/>
                </a:solidFill>
                <a:effectLst/>
              </a:rPr>
              <a:t>By </a:t>
            </a:r>
            <a:r>
              <a:rPr lang="en-US" altLang="zh-TW" sz="2000" b="0" dirty="0" err="1">
                <a:solidFill>
                  <a:schemeClr val="tx1"/>
                </a:solidFill>
                <a:effectLst/>
              </a:rPr>
              <a:t>subclassing</a:t>
            </a:r>
            <a:r>
              <a:rPr lang="en-US" altLang="zh-TW" sz="2000" b="0" dirty="0">
                <a:solidFill>
                  <a:schemeClr val="tx1"/>
                </a:solidFill>
                <a:effectLst/>
              </a:rPr>
              <a:t> the Model class: in that case, you should define your layers in __</a:t>
            </a:r>
            <a:r>
              <a:rPr lang="en-US" altLang="zh-TW" sz="2000" b="0" dirty="0" err="1">
                <a:solidFill>
                  <a:schemeClr val="tx1"/>
                </a:solidFill>
                <a:effectLst/>
              </a:rPr>
              <a:t>init</a:t>
            </a:r>
            <a:r>
              <a:rPr lang="en-US" altLang="zh-TW" sz="2000" b="0" dirty="0">
                <a:solidFill>
                  <a:schemeClr val="tx1"/>
                </a:solidFill>
                <a:effectLst/>
              </a:rPr>
              <a:t>__() and you should implement the model's forward pass in call().</a:t>
            </a:r>
          </a:p>
          <a:p>
            <a:endParaRPr lang="en-US" altLang="zh-TW" sz="2000" b="0" dirty="0">
              <a:solidFill>
                <a:schemeClr val="tx1"/>
              </a:solidFill>
              <a:effectLst/>
            </a:endParaRPr>
          </a:p>
          <a:p>
            <a:r>
              <a:rPr lang="en-US" altLang="zh-TW" sz="2000" b="0" dirty="0">
                <a:solidFill>
                  <a:schemeClr val="tx1"/>
                </a:solidFill>
                <a:effectLst/>
              </a:rPr>
              <a:t>Basically, we will define all the trainable </a:t>
            </a:r>
            <a:r>
              <a:rPr lang="en-US" altLang="zh-TW" sz="2000" i="1" dirty="0" err="1">
                <a:solidFill>
                  <a:schemeClr val="tx1"/>
                </a:solidFill>
                <a:effectLst/>
              </a:rPr>
              <a:t>tf.keras</a:t>
            </a:r>
            <a:r>
              <a:rPr lang="en-US" altLang="zh-TW" sz="2000" b="0" dirty="0">
                <a:solidFill>
                  <a:schemeClr val="tx1"/>
                </a:solidFill>
                <a:effectLst/>
              </a:rPr>
              <a:t> layers or custom implemented layers inside the </a:t>
            </a:r>
            <a:r>
              <a:rPr lang="en-US" altLang="zh-TW" sz="2000" i="1" dirty="0">
                <a:solidFill>
                  <a:schemeClr val="tx1"/>
                </a:solidFill>
                <a:effectLst/>
              </a:rPr>
              <a:t>__</a:t>
            </a:r>
            <a:r>
              <a:rPr lang="en-US" altLang="zh-TW" sz="2000" i="1" dirty="0" err="1">
                <a:solidFill>
                  <a:schemeClr val="tx1"/>
                </a:solidFill>
                <a:effectLst/>
              </a:rPr>
              <a:t>init</a:t>
            </a:r>
            <a:r>
              <a:rPr lang="en-US" altLang="zh-TW" sz="2000" i="1" dirty="0">
                <a:solidFill>
                  <a:schemeClr val="tx1"/>
                </a:solidFill>
                <a:effectLst/>
              </a:rPr>
              <a:t>__</a:t>
            </a:r>
            <a:r>
              <a:rPr lang="en-US" altLang="zh-TW" sz="2000" b="0" dirty="0">
                <a:solidFill>
                  <a:schemeClr val="tx1"/>
                </a:solidFill>
                <a:effectLst/>
              </a:rPr>
              <a:t> method </a:t>
            </a:r>
          </a:p>
          <a:p>
            <a:r>
              <a:rPr lang="en-US" altLang="zh-TW" sz="2000" b="0" dirty="0">
                <a:solidFill>
                  <a:schemeClr val="tx1"/>
                </a:solidFill>
                <a:effectLst/>
              </a:rPr>
              <a:t>and call those layers based on our network design inside the </a:t>
            </a:r>
            <a:r>
              <a:rPr lang="en-US" altLang="zh-TW" sz="2000" i="1" dirty="0">
                <a:solidFill>
                  <a:schemeClr val="tx1"/>
                </a:solidFill>
                <a:effectLst/>
              </a:rPr>
              <a:t>call</a:t>
            </a:r>
            <a:r>
              <a:rPr lang="en-US" altLang="zh-TW" sz="2000" b="0" dirty="0">
                <a:solidFill>
                  <a:schemeClr val="tx1"/>
                </a:solidFill>
                <a:effectLst/>
              </a:rPr>
              <a:t> method which is used to perform a forward propagation. </a:t>
            </a:r>
          </a:p>
        </p:txBody>
      </p:sp>
    </p:spTree>
    <p:extLst>
      <p:ext uri="{BB962C8B-B14F-4D97-AF65-F5344CB8AC3E}">
        <p14:creationId xmlns:p14="http://schemas.microsoft.com/office/powerpoint/2010/main" val="7371589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模型的訓練生命週期</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en-US" altLang="zh-TW"/>
              <a:t>Training (including validation)</a:t>
            </a:r>
          </a:p>
          <a:p>
            <a:pPr marL="342900" indent="-342900">
              <a:buFont typeface="Arial" panose="020B0604020202020204" pitchFamily="34" charset="0"/>
              <a:buChar char="•"/>
            </a:pPr>
            <a:r>
              <a:rPr lang="en-US" altLang="zh-TW"/>
              <a:t>Testing </a:t>
            </a:r>
          </a:p>
          <a:p>
            <a:r>
              <a:rPr lang="en-US" altLang="zh-TW"/>
              <a:t>Predition (using phase)</a:t>
            </a:r>
            <a:endParaRPr lang="zh-TW" altLang="en-US"/>
          </a:p>
        </p:txBody>
      </p:sp>
      <p:pic>
        <p:nvPicPr>
          <p:cNvPr id="4" name="圖片 3"/>
          <p:cNvPicPr>
            <a:picLocks noChangeAspect="1"/>
          </p:cNvPicPr>
          <p:nvPr/>
        </p:nvPicPr>
        <p:blipFill>
          <a:blip r:embed="rId2"/>
          <a:stretch>
            <a:fillRect/>
          </a:stretch>
        </p:blipFill>
        <p:spPr>
          <a:xfrm>
            <a:off x="323528" y="2348880"/>
            <a:ext cx="7620000" cy="4343400"/>
          </a:xfrm>
          <a:prstGeom prst="rect">
            <a:avLst/>
          </a:prstGeom>
        </p:spPr>
      </p:pic>
    </p:spTree>
    <p:extLst>
      <p:ext uri="{BB962C8B-B14F-4D97-AF65-F5344CB8AC3E}">
        <p14:creationId xmlns:p14="http://schemas.microsoft.com/office/powerpoint/2010/main" val="357334122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training a Machine Learning model</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13322" y="1268760"/>
            <a:ext cx="8353705" cy="4221765"/>
          </a:xfrm>
          <a:prstGeom prst="rect">
            <a:avLst/>
          </a:prstGeom>
        </p:spPr>
      </p:pic>
    </p:spTree>
    <p:extLst>
      <p:ext uri="{BB962C8B-B14F-4D97-AF65-F5344CB8AC3E}">
        <p14:creationId xmlns:p14="http://schemas.microsoft.com/office/powerpoint/2010/main" val="292430629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模型的佈署</a:t>
            </a: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323528" y="1398427"/>
            <a:ext cx="8202215" cy="4551040"/>
          </a:xfrm>
          <a:prstGeom prst="rect">
            <a:avLst/>
          </a:prstGeom>
        </p:spPr>
      </p:pic>
      <p:sp>
        <p:nvSpPr>
          <p:cNvPr id="5" name="矩形 4"/>
          <p:cNvSpPr/>
          <p:nvPr/>
        </p:nvSpPr>
        <p:spPr>
          <a:xfrm>
            <a:off x="5220072" y="6438739"/>
            <a:ext cx="4572000" cy="215444"/>
          </a:xfrm>
          <a:prstGeom prst="rect">
            <a:avLst/>
          </a:prstGeom>
        </p:spPr>
        <p:txBody>
          <a:bodyPr>
            <a:spAutoFit/>
          </a:bodyPr>
          <a:lstStyle/>
          <a:p>
            <a:r>
              <a:rPr lang="en-US" altLang="zh-TW" sz="800" dirty="0"/>
              <a:t>Ref:: https://blog.tensorflow.org/2019/01/whats-coming-in-tensorflow-2-0.html</a:t>
            </a:r>
            <a:endParaRPr lang="zh-TW" altLang="en-US" sz="800" dirty="0"/>
          </a:p>
        </p:txBody>
      </p:sp>
    </p:spTree>
    <p:extLst>
      <p:ext uri="{BB962C8B-B14F-4D97-AF65-F5344CB8AC3E}">
        <p14:creationId xmlns:p14="http://schemas.microsoft.com/office/powerpoint/2010/main" val="373885016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932040" y="215779"/>
            <a:ext cx="3384376" cy="720725"/>
          </a:xfrm>
        </p:spPr>
        <p:txBody>
          <a:bodyPr/>
          <a:lstStyle/>
          <a:p>
            <a:r>
              <a:rPr lang="en-US" altLang="zh-TW" dirty="0" err="1"/>
              <a:t>TFLite</a:t>
            </a:r>
            <a:endParaRPr lang="zh-TW" altLang="en-US" dirty="0"/>
          </a:p>
        </p:txBody>
      </p:sp>
      <p:pic>
        <p:nvPicPr>
          <p:cNvPr id="4098" name="Picture 2" descr="TF Lite Conversion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653" y="1913832"/>
            <a:ext cx="4400029" cy="44134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ensorflow Lite - HackM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041" y="2572099"/>
            <a:ext cx="4217959" cy="3888432"/>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a:stretch>
            <a:fillRect/>
          </a:stretch>
        </p:blipFill>
        <p:spPr>
          <a:xfrm>
            <a:off x="149933" y="188640"/>
            <a:ext cx="4463591" cy="2191823"/>
          </a:xfrm>
          <a:prstGeom prst="rect">
            <a:avLst/>
          </a:prstGeom>
        </p:spPr>
      </p:pic>
      <p:sp>
        <p:nvSpPr>
          <p:cNvPr id="7" name="矩形 6"/>
          <p:cNvSpPr/>
          <p:nvPr/>
        </p:nvSpPr>
        <p:spPr>
          <a:xfrm>
            <a:off x="70409" y="6519446"/>
            <a:ext cx="4572000" cy="338554"/>
          </a:xfrm>
          <a:prstGeom prst="rect">
            <a:avLst/>
          </a:prstGeom>
        </p:spPr>
        <p:txBody>
          <a:bodyPr>
            <a:spAutoFit/>
          </a:bodyPr>
          <a:lstStyle/>
          <a:p>
            <a:r>
              <a:rPr lang="en-US" altLang="zh-TW" sz="800" dirty="0"/>
              <a:t>Ref:: https://hackmd.io/@yillkid/ByQ7ySDT8/https%3A%2F%2Fhackmd.io%2F%40yillkid%2FH1GYxKR-t</a:t>
            </a:r>
            <a:endParaRPr lang="zh-TW" altLang="en-US" sz="800" dirty="0"/>
          </a:p>
        </p:txBody>
      </p:sp>
    </p:spTree>
    <p:extLst>
      <p:ext uri="{BB962C8B-B14F-4D97-AF65-F5344CB8AC3E}">
        <p14:creationId xmlns:p14="http://schemas.microsoft.com/office/powerpoint/2010/main" val="225700551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z="4800" dirty="0" err="1"/>
              <a:t>Trainning</a:t>
            </a:r>
            <a:r>
              <a:rPr lang="en-US" altLang="zh-TW" sz="4800" dirty="0"/>
              <a:t>--Learning curve</a:t>
            </a:r>
            <a:endParaRPr lang="zh-TW" altLang="en-US" sz="4800" dirty="0"/>
          </a:p>
        </p:txBody>
      </p:sp>
      <p:sp>
        <p:nvSpPr>
          <p:cNvPr id="5" name="文字版面配置區 4"/>
          <p:cNvSpPr>
            <a:spLocks noGrp="1"/>
          </p:cNvSpPr>
          <p:nvPr>
            <p:ph type="body" idx="1"/>
          </p:nvPr>
        </p:nvSpPr>
        <p:spPr/>
        <p:txBody>
          <a:bodyPr/>
          <a:lstStyle/>
          <a:p>
            <a:r>
              <a:rPr lang="zh-TW" altLang="en-US" dirty="0"/>
              <a:t>訓練過程   </a:t>
            </a:r>
            <a:r>
              <a:rPr lang="en-US" altLang="zh-TW" dirty="0"/>
              <a:t>(</a:t>
            </a:r>
            <a:r>
              <a:rPr lang="zh-TW" altLang="zh-TW" dirty="0"/>
              <a:t>學習</a:t>
            </a:r>
            <a:r>
              <a:rPr lang="zh-TW" altLang="en-US" dirty="0"/>
              <a:t>曲線</a:t>
            </a:r>
            <a:r>
              <a:rPr lang="en-US" altLang="zh-TW" dirty="0"/>
              <a:t>)</a:t>
            </a:r>
          </a:p>
          <a:p>
            <a:pPr marL="457200" indent="-457200">
              <a:buAutoNum type="arabicPeriod"/>
            </a:pPr>
            <a:r>
              <a:rPr lang="zh-TW" altLang="en-US" dirty="0"/>
              <a:t>用</a:t>
            </a:r>
            <a:r>
              <a:rPr lang="en-US" altLang="zh-TW" dirty="0"/>
              <a:t>metric</a:t>
            </a:r>
            <a:r>
              <a:rPr lang="zh-TW" altLang="en-US" dirty="0"/>
              <a:t>來監控學習過程</a:t>
            </a:r>
            <a:r>
              <a:rPr lang="en-US" altLang="zh-TW" dirty="0"/>
              <a:t>. </a:t>
            </a:r>
            <a:r>
              <a:rPr lang="zh-TW" altLang="en-US" dirty="0"/>
              <a:t>如</a:t>
            </a:r>
            <a:r>
              <a:rPr lang="en-US" altLang="zh-TW" dirty="0"/>
              <a:t>: accuracy</a:t>
            </a:r>
          </a:p>
          <a:p>
            <a:pPr marL="457200" indent="-457200">
              <a:buAutoNum type="arabicPeriod"/>
            </a:pPr>
            <a:r>
              <a:rPr lang="zh-TW" altLang="en-US" dirty="0"/>
              <a:t>用</a:t>
            </a:r>
            <a:r>
              <a:rPr lang="en-US" altLang="zh-TW" dirty="0"/>
              <a:t>loss</a:t>
            </a:r>
            <a:r>
              <a:rPr lang="zh-TW" altLang="en-US" dirty="0"/>
              <a:t>來計算權重的調整</a:t>
            </a:r>
            <a:r>
              <a:rPr lang="en-US" altLang="zh-TW" dirty="0"/>
              <a:t>, </a:t>
            </a:r>
            <a:r>
              <a:rPr lang="zh-TW" altLang="en-US" dirty="0"/>
              <a:t>如</a:t>
            </a:r>
            <a:r>
              <a:rPr lang="en-US" altLang="zh-TW" dirty="0"/>
              <a:t>:</a:t>
            </a:r>
            <a:r>
              <a:rPr lang="en-US" altLang="zh-TW" dirty="0" err="1"/>
              <a:t>mse</a:t>
            </a:r>
            <a:r>
              <a:rPr lang="en-US" altLang="zh-TW" dirty="0"/>
              <a:t>, </a:t>
            </a:r>
            <a:r>
              <a:rPr lang="en-US" altLang="zh-TW" dirty="0" err="1"/>
              <a:t>rmse</a:t>
            </a:r>
            <a:r>
              <a:rPr lang="en-US" altLang="zh-TW" dirty="0"/>
              <a:t>, </a:t>
            </a:r>
            <a:r>
              <a:rPr lang="en-US" altLang="zh-TW" dirty="0" err="1"/>
              <a:t>crossentrophy</a:t>
            </a:r>
            <a:r>
              <a:rPr lang="en-US" altLang="zh-TW" dirty="0"/>
              <a:t> </a:t>
            </a:r>
            <a:endParaRPr lang="zh-TW" altLang="en-US" dirty="0"/>
          </a:p>
        </p:txBody>
      </p:sp>
    </p:spTree>
    <p:extLst>
      <p:ext uri="{BB962C8B-B14F-4D97-AF65-F5344CB8AC3E}">
        <p14:creationId xmlns:p14="http://schemas.microsoft.com/office/powerpoint/2010/main" val="35767129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97EB9B-F91E-1248-5FFC-153C6C845381}"/>
              </a:ext>
            </a:extLst>
          </p:cNvPr>
          <p:cNvSpPr>
            <a:spLocks noGrp="1"/>
          </p:cNvSpPr>
          <p:nvPr>
            <p:ph type="title"/>
          </p:nvPr>
        </p:nvSpPr>
        <p:spPr>
          <a:xfrm>
            <a:off x="467544" y="260648"/>
            <a:ext cx="7886700" cy="2852737"/>
          </a:xfrm>
        </p:spPr>
        <p:txBody>
          <a:bodyPr/>
          <a:lstStyle/>
          <a:p>
            <a:r>
              <a:rPr lang="zh-TW" altLang="en-US" sz="2800"/>
              <a:t>範例 </a:t>
            </a:r>
            <a:r>
              <a:rPr lang="en-US" altLang="zh-TW" sz="2800" b="1" i="0">
                <a:solidFill>
                  <a:srgbClr val="1F1F1F"/>
                </a:solidFill>
                <a:effectLst/>
                <a:latin typeface="Roboto" panose="02000000000000000000" pitchFamily="2" charset="0"/>
              </a:rPr>
              <a:t>Keras-MNIST-CNN-Learning-Curve</a:t>
            </a:r>
            <a:br>
              <a:rPr lang="en-US" altLang="zh-TW" sz="2800" b="1" i="0">
                <a:solidFill>
                  <a:srgbClr val="1F1F1F"/>
                </a:solidFill>
                <a:effectLst/>
                <a:latin typeface="Roboto" panose="02000000000000000000" pitchFamily="2" charset="0"/>
              </a:rPr>
            </a:br>
            <a:endParaRPr lang="zh-TW" altLang="en-US" sz="2800"/>
          </a:p>
        </p:txBody>
      </p:sp>
      <p:sp>
        <p:nvSpPr>
          <p:cNvPr id="3" name="文字版面配置區 2">
            <a:extLst>
              <a:ext uri="{FF2B5EF4-FFF2-40B4-BE49-F238E27FC236}">
                <a16:creationId xmlns:a16="http://schemas.microsoft.com/office/drawing/2014/main" id="{AF37FEF5-6B61-552C-DC74-88B91521EED1}"/>
              </a:ext>
            </a:extLst>
          </p:cNvPr>
          <p:cNvSpPr>
            <a:spLocks noGrp="1"/>
          </p:cNvSpPr>
          <p:nvPr>
            <p:ph type="body" idx="1"/>
          </p:nvPr>
        </p:nvSpPr>
        <p:spPr>
          <a:xfrm>
            <a:off x="493865" y="3861048"/>
            <a:ext cx="7886700" cy="1500187"/>
          </a:xfrm>
        </p:spPr>
        <p:txBody>
          <a:bodyPr/>
          <a:lstStyle/>
          <a:p>
            <a:r>
              <a:rPr lang="zh-TW" altLang="en-US" sz="2000">
                <a:solidFill>
                  <a:srgbClr val="1F1F1F"/>
                </a:solidFill>
                <a:effectLst/>
                <a:latin typeface="Roboto" panose="02000000000000000000" pitchFamily="2" charset="0"/>
              </a:rPr>
              <a:t>使用</a:t>
            </a:r>
            <a:r>
              <a:rPr lang="en-US" altLang="zh-TW" sz="2000">
                <a:solidFill>
                  <a:srgbClr val="1F1F1F"/>
                </a:solidFill>
                <a:effectLst/>
                <a:latin typeface="Roboto" panose="02000000000000000000" pitchFamily="2" charset="0"/>
              </a:rPr>
              <a:t>Ch DL 02.zip </a:t>
            </a:r>
            <a:r>
              <a:rPr lang="zh-TW" altLang="en-US" sz="2000">
                <a:solidFill>
                  <a:srgbClr val="1F1F1F"/>
                </a:solidFill>
                <a:effectLst/>
                <a:latin typeface="Roboto" panose="02000000000000000000" pitchFamily="2" charset="0"/>
              </a:rPr>
              <a:t>解壓縮上傳</a:t>
            </a:r>
            <a:r>
              <a:rPr lang="en-US" altLang="zh-TW" sz="2000">
                <a:solidFill>
                  <a:srgbClr val="1F1F1F"/>
                </a:solidFill>
                <a:effectLst/>
                <a:latin typeface="Roboto" panose="02000000000000000000" pitchFamily="2" charset="0"/>
              </a:rPr>
              <a:t>colab. </a:t>
            </a:r>
            <a:r>
              <a:rPr lang="zh-TW" altLang="en-US" sz="2000">
                <a:solidFill>
                  <a:srgbClr val="1F1F1F"/>
                </a:solidFill>
                <a:effectLst/>
                <a:latin typeface="Roboto" panose="02000000000000000000" pitchFamily="2" charset="0"/>
              </a:rPr>
              <a:t>選</a:t>
            </a:r>
            <a:r>
              <a:rPr lang="en-US" altLang="zh-TW" sz="2000">
                <a:solidFill>
                  <a:srgbClr val="1F1F1F"/>
                </a:solidFill>
                <a:effectLst/>
                <a:latin typeface="Roboto" panose="02000000000000000000" pitchFamily="2" charset="0"/>
              </a:rPr>
              <a:t>gpu</a:t>
            </a:r>
            <a:r>
              <a:rPr lang="zh-TW" altLang="en-US" sz="2000">
                <a:solidFill>
                  <a:srgbClr val="1F1F1F"/>
                </a:solidFill>
                <a:effectLst/>
                <a:latin typeface="Roboto" panose="02000000000000000000" pitchFamily="2" charset="0"/>
              </a:rPr>
              <a:t>執行階段</a:t>
            </a:r>
            <a:r>
              <a:rPr lang="en-US" altLang="zh-TW" sz="2000">
                <a:solidFill>
                  <a:srgbClr val="1F1F1F"/>
                </a:solidFill>
                <a:effectLst/>
                <a:latin typeface="Roboto" panose="02000000000000000000" pitchFamily="2" charset="0"/>
              </a:rPr>
              <a:t> </a:t>
            </a:r>
          </a:p>
          <a:p>
            <a:r>
              <a:rPr lang="zh-TW" altLang="en-US" sz="2000">
                <a:solidFill>
                  <a:srgbClr val="1F1F1F"/>
                </a:solidFill>
                <a:effectLst/>
                <a:latin typeface="Roboto" panose="02000000000000000000" pitchFamily="2" charset="0"/>
              </a:rPr>
              <a:t>建一個</a:t>
            </a:r>
            <a:r>
              <a:rPr lang="en-US" altLang="zh-TW" sz="2000">
                <a:solidFill>
                  <a:srgbClr val="1F1F1F"/>
                </a:solidFill>
                <a:effectLst/>
                <a:latin typeface="Roboto" panose="02000000000000000000" pitchFamily="2" charset="0"/>
              </a:rPr>
              <a:t>input</a:t>
            </a:r>
            <a:r>
              <a:rPr lang="zh-TW" altLang="en-US" sz="2000">
                <a:solidFill>
                  <a:srgbClr val="1F1F1F"/>
                </a:solidFill>
                <a:effectLst/>
                <a:latin typeface="Roboto" panose="02000000000000000000" pitchFamily="2" charset="0"/>
              </a:rPr>
              <a:t>目錄</a:t>
            </a:r>
            <a:r>
              <a:rPr lang="en-US" altLang="zh-TW" sz="2000">
                <a:solidFill>
                  <a:srgbClr val="1F1F1F"/>
                </a:solidFill>
                <a:effectLst/>
                <a:latin typeface="Roboto" panose="02000000000000000000" pitchFamily="2" charset="0"/>
              </a:rPr>
              <a:t>.</a:t>
            </a:r>
            <a:r>
              <a:rPr lang="zh-TW" altLang="en-US" sz="2000">
                <a:solidFill>
                  <a:srgbClr val="1F1F1F"/>
                </a:solidFill>
                <a:effectLst/>
                <a:latin typeface="Roboto" panose="02000000000000000000" pitchFamily="2" charset="0"/>
              </a:rPr>
              <a:t>並上傳資料檔如右圖</a:t>
            </a:r>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r>
              <a:rPr lang="en-US" altLang="zh-TW" sz="1050">
                <a:solidFill>
                  <a:srgbClr val="1F1F1F"/>
                </a:solidFill>
                <a:effectLst/>
                <a:latin typeface="Roboto" panose="02000000000000000000" pitchFamily="2" charset="0"/>
              </a:rPr>
              <a:t>Ref: https://www.kaggle.com/code/tobikaggle/keras-mnist-cnn-learning-curve/notebook</a:t>
            </a:r>
            <a:endParaRPr lang="zh-TW" altLang="en-US" sz="200"/>
          </a:p>
        </p:txBody>
      </p:sp>
      <p:pic>
        <p:nvPicPr>
          <p:cNvPr id="7" name="圖片 6">
            <a:extLst>
              <a:ext uri="{FF2B5EF4-FFF2-40B4-BE49-F238E27FC236}">
                <a16:creationId xmlns:a16="http://schemas.microsoft.com/office/drawing/2014/main" id="{B04C1D6B-39D3-3EAB-5A8E-E6A06835E40B}"/>
              </a:ext>
            </a:extLst>
          </p:cNvPr>
          <p:cNvPicPr>
            <a:picLocks noChangeAspect="1"/>
          </p:cNvPicPr>
          <p:nvPr/>
        </p:nvPicPr>
        <p:blipFill>
          <a:blip r:embed="rId2"/>
          <a:stretch>
            <a:fillRect/>
          </a:stretch>
        </p:blipFill>
        <p:spPr>
          <a:xfrm>
            <a:off x="6638380" y="3161094"/>
            <a:ext cx="1872208" cy="3455580"/>
          </a:xfrm>
          <a:prstGeom prst="rect">
            <a:avLst/>
          </a:prstGeom>
        </p:spPr>
      </p:pic>
    </p:spTree>
    <p:extLst>
      <p:ext uri="{BB962C8B-B14F-4D97-AF65-F5344CB8AC3E}">
        <p14:creationId xmlns:p14="http://schemas.microsoft.com/office/powerpoint/2010/main" val="25924954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loss</a:t>
            </a:r>
            <a:r>
              <a:rPr lang="zh-TW" altLang="en-US" dirty="0"/>
              <a:t>與</a:t>
            </a:r>
            <a:r>
              <a:rPr lang="en-US" altLang="zh-TW" dirty="0"/>
              <a:t>metric</a:t>
            </a:r>
            <a:r>
              <a:rPr lang="zh-TW" altLang="en-US" dirty="0"/>
              <a:t>的區別以及</a:t>
            </a:r>
            <a:r>
              <a:rPr lang="en-US" altLang="zh-TW" dirty="0"/>
              <a:t>optimizer</a:t>
            </a:r>
            <a:r>
              <a:rPr lang="zh-TW" altLang="en-US" dirty="0"/>
              <a:t>的介紹</a:t>
            </a:r>
          </a:p>
        </p:txBody>
      </p:sp>
      <p:sp>
        <p:nvSpPr>
          <p:cNvPr id="5" name="內容版面配置區 4"/>
          <p:cNvSpPr>
            <a:spLocks noGrp="1"/>
          </p:cNvSpPr>
          <p:nvPr>
            <p:ph idx="1"/>
          </p:nvPr>
        </p:nvSpPr>
        <p:spPr/>
        <p:txBody>
          <a:bodyPr/>
          <a:lstStyle/>
          <a:p>
            <a:r>
              <a:rPr lang="zh-TW" altLang="en-US" dirty="0"/>
              <a:t>在神經網絡的訓練過程中，我們總是需要選擇編譯（</a:t>
            </a:r>
            <a:r>
              <a:rPr lang="en-US" altLang="zh-TW" dirty="0"/>
              <a:t>compile</a:t>
            </a:r>
            <a:r>
              <a:rPr lang="zh-TW" altLang="en-US" dirty="0"/>
              <a:t>）步驟的三個參數，</a:t>
            </a:r>
            <a:r>
              <a:rPr lang="en-US" altLang="zh-TW" dirty="0"/>
              <a:t>loss</a:t>
            </a:r>
            <a:r>
              <a:rPr lang="zh-TW" altLang="en-US" dirty="0"/>
              <a:t>， </a:t>
            </a:r>
            <a:r>
              <a:rPr lang="en-US" altLang="zh-TW" dirty="0"/>
              <a:t>metrics</a:t>
            </a:r>
            <a:r>
              <a:rPr lang="zh-TW" altLang="en-US" dirty="0"/>
              <a:t>，</a:t>
            </a:r>
            <a:r>
              <a:rPr lang="en-US" altLang="zh-TW" dirty="0"/>
              <a:t>optimizer </a:t>
            </a:r>
            <a:r>
              <a:rPr lang="zh-TW" altLang="en-US" dirty="0"/>
              <a:t>。那麼他們到底代表什麼含義呢？</a:t>
            </a:r>
            <a:endParaRPr lang="en-US" altLang="zh-TW" dirty="0"/>
          </a:p>
          <a:p>
            <a:endParaRPr lang="en-US" altLang="zh-TW" dirty="0"/>
          </a:p>
          <a:p>
            <a:pPr marL="342900" indent="-342900">
              <a:buFont typeface="Arial" panose="020B0604020202020204" pitchFamily="34" charset="0"/>
              <a:buChar char="•"/>
            </a:pPr>
            <a:r>
              <a:rPr lang="zh-TW" altLang="en-US" b="0" dirty="0">
                <a:solidFill>
                  <a:srgbClr val="0070C0"/>
                </a:solidFill>
                <a:effectLst/>
              </a:rPr>
              <a:t>損失函數（</a:t>
            </a:r>
            <a:r>
              <a:rPr lang="en-US" altLang="zh-TW" b="0" dirty="0">
                <a:solidFill>
                  <a:srgbClr val="0070C0"/>
                </a:solidFill>
                <a:effectLst/>
              </a:rPr>
              <a:t>loss function</a:t>
            </a:r>
            <a:r>
              <a:rPr lang="zh-TW" altLang="en-US" b="0" dirty="0">
                <a:solidFill>
                  <a:srgbClr val="0070C0"/>
                </a:solidFill>
                <a:effectLst/>
              </a:rPr>
              <a:t>）：網絡如何衡量在</a:t>
            </a:r>
            <a:r>
              <a:rPr lang="zh-TW" altLang="en-US" dirty="0">
                <a:solidFill>
                  <a:srgbClr val="C00000"/>
                </a:solidFill>
                <a:effectLst/>
              </a:rPr>
              <a:t>訓練數據</a:t>
            </a:r>
            <a:r>
              <a:rPr lang="zh-TW" altLang="en-US" b="0" dirty="0">
                <a:solidFill>
                  <a:srgbClr val="0070C0"/>
                </a:solidFill>
                <a:effectLst/>
              </a:rPr>
              <a:t>上的性能，即網絡如何朝著正確的方向前進。</a:t>
            </a:r>
            <a:endParaRPr lang="en-US" altLang="zh-TW" b="0" dirty="0">
              <a:solidFill>
                <a:srgbClr val="0070C0"/>
              </a:solidFill>
              <a:effectLst/>
            </a:endParaRPr>
          </a:p>
          <a:p>
            <a:pPr marL="342900" indent="-342900">
              <a:buFont typeface="Arial" panose="020B0604020202020204" pitchFamily="34" charset="0"/>
              <a:buChar char="•"/>
            </a:pPr>
            <a:r>
              <a:rPr lang="zh-TW" altLang="en-US" b="0" dirty="0">
                <a:solidFill>
                  <a:srgbClr val="0070C0"/>
                </a:solidFill>
                <a:effectLst/>
              </a:rPr>
              <a:t>優化器（</a:t>
            </a:r>
            <a:r>
              <a:rPr lang="en-US" altLang="zh-TW" b="0" dirty="0">
                <a:solidFill>
                  <a:srgbClr val="0070C0"/>
                </a:solidFill>
                <a:effectLst/>
              </a:rPr>
              <a:t>optimizer</a:t>
            </a:r>
            <a:r>
              <a:rPr lang="zh-TW" altLang="en-US" b="0" dirty="0">
                <a:solidFill>
                  <a:srgbClr val="0070C0"/>
                </a:solidFill>
                <a:effectLst/>
              </a:rPr>
              <a:t>）：基於訓練數據和損失函數來更新網絡的</a:t>
            </a:r>
            <a:r>
              <a:rPr lang="zh-TW" altLang="en-US" b="0">
                <a:solidFill>
                  <a:srgbClr val="0070C0"/>
                </a:solidFill>
                <a:effectLst/>
              </a:rPr>
              <a:t>機制。</a:t>
            </a:r>
            <a:endParaRPr lang="en-US" altLang="zh-TW" b="0">
              <a:solidFill>
                <a:srgbClr val="0070C0"/>
              </a:solidFill>
              <a:effectLst/>
            </a:endParaRPr>
          </a:p>
          <a:p>
            <a:pPr marL="342900" indent="-342900">
              <a:buFont typeface="Arial" panose="020B0604020202020204" pitchFamily="34" charset="0"/>
              <a:buChar char="•"/>
            </a:pPr>
            <a:endParaRPr lang="en-US" altLang="zh-TW" b="0" dirty="0">
              <a:solidFill>
                <a:srgbClr val="0070C0"/>
              </a:solidFill>
              <a:effectLst/>
            </a:endParaRPr>
          </a:p>
          <a:p>
            <a:pPr marL="342900" indent="-342900">
              <a:buFont typeface="Arial" panose="020B0604020202020204" pitchFamily="34" charset="0"/>
              <a:buChar char="•"/>
            </a:pPr>
            <a:r>
              <a:rPr lang="zh-TW" altLang="en-US" b="0" dirty="0">
                <a:solidFill>
                  <a:srgbClr val="0070C0"/>
                </a:solidFill>
                <a:effectLst/>
              </a:rPr>
              <a:t>在訓練和測試過程中需要監控的指標（</a:t>
            </a:r>
            <a:r>
              <a:rPr lang="en-US" altLang="zh-TW" b="0" dirty="0">
                <a:solidFill>
                  <a:srgbClr val="0070C0"/>
                </a:solidFill>
                <a:effectLst/>
              </a:rPr>
              <a:t>metric</a:t>
            </a:r>
            <a:r>
              <a:rPr lang="zh-TW" altLang="en-US" b="0" dirty="0">
                <a:solidFill>
                  <a:srgbClr val="0070C0"/>
                </a:solidFill>
                <a:effectLst/>
              </a:rPr>
              <a:t>）。</a:t>
            </a:r>
          </a:p>
          <a:p>
            <a:endParaRPr lang="en-US" altLang="zh-TW" dirty="0"/>
          </a:p>
        </p:txBody>
      </p:sp>
    </p:spTree>
    <p:extLst>
      <p:ext uri="{BB962C8B-B14F-4D97-AF65-F5344CB8AC3E}">
        <p14:creationId xmlns:p14="http://schemas.microsoft.com/office/powerpoint/2010/main" val="209995765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DNN overview</a:t>
            </a:r>
            <a:endParaRPr lang="zh-TW" altLang="en-US" dirty="0"/>
          </a:p>
        </p:txBody>
      </p:sp>
      <p:sp>
        <p:nvSpPr>
          <p:cNvPr id="6" name="內容版面配置區 5"/>
          <p:cNvSpPr>
            <a:spLocks noGrp="1"/>
          </p:cNvSpPr>
          <p:nvPr>
            <p:ph idx="1"/>
          </p:nvPr>
        </p:nvSpPr>
        <p:spPr>
          <a:xfrm>
            <a:off x="179388" y="1153791"/>
            <a:ext cx="8713092" cy="5040312"/>
          </a:xfrm>
        </p:spPr>
        <p:txBody>
          <a:bodyPr/>
          <a:lstStyle/>
          <a:p>
            <a:r>
              <a:rPr lang="zh-TW" altLang="en-US" sz="2000" b="0" dirty="0">
                <a:effectLst/>
              </a:rPr>
              <a:t>究竟神經網路是什麼</a:t>
            </a:r>
          </a:p>
          <a:p>
            <a:r>
              <a:rPr lang="en-US" altLang="zh-TW" sz="2000" dirty="0">
                <a:hlinkClick r:id="rId2"/>
              </a:rPr>
              <a:t>https://www.youtube.com/watch?v=aircAruvnKk&amp;t=831s</a:t>
            </a:r>
            <a:endParaRPr lang="en-US" altLang="zh-TW" sz="2000" dirty="0"/>
          </a:p>
          <a:p>
            <a:endParaRPr lang="en-US" altLang="zh-TW" sz="2000" dirty="0"/>
          </a:p>
          <a:p>
            <a:r>
              <a:rPr lang="zh-TW" altLang="en-US" sz="2000" b="0" dirty="0">
                <a:effectLst/>
              </a:rPr>
              <a:t>梯度下降，神經網絡如何學習 </a:t>
            </a:r>
            <a:r>
              <a:rPr lang="en-US" altLang="zh-TW" sz="2000" b="0" dirty="0">
                <a:effectLst/>
              </a:rPr>
              <a:t>?</a:t>
            </a:r>
          </a:p>
          <a:p>
            <a:r>
              <a:rPr lang="en-US" altLang="zh-TW" sz="2000" b="0" dirty="0">
                <a:effectLst/>
                <a:hlinkClick r:id="rId3"/>
              </a:rPr>
              <a:t>https://www.youtube.com/watch?v=IHZwWFHWa-w&amp;t=488s</a:t>
            </a:r>
            <a:endParaRPr lang="en-US" altLang="zh-TW" sz="2000" b="0" dirty="0">
              <a:effectLst/>
            </a:endParaRPr>
          </a:p>
          <a:p>
            <a:endParaRPr lang="en-US" altLang="zh-TW" sz="2000" b="0" dirty="0">
              <a:effectLst/>
            </a:endParaRPr>
          </a:p>
          <a:p>
            <a:r>
              <a:rPr lang="zh-TW" altLang="en-US" sz="1600" b="1" i="0" dirty="0">
                <a:solidFill>
                  <a:srgbClr val="0F0F0F"/>
                </a:solidFill>
                <a:effectLst/>
                <a:latin typeface="YouTube Sans"/>
              </a:rPr>
              <a:t>什麼是反向傳播演算法？</a:t>
            </a:r>
          </a:p>
          <a:p>
            <a:r>
              <a:rPr lang="en-US" altLang="zh-TW" sz="2000" b="0" dirty="0">
                <a:effectLst/>
              </a:rPr>
              <a:t>https://www.youtube.com/watch?v=Ilg3gGewQ5U&amp;ab_channel=3Blue1Brown</a:t>
            </a:r>
          </a:p>
          <a:p>
            <a:endParaRPr lang="en-US" altLang="zh-TW" b="0" dirty="0">
              <a:effectLst/>
            </a:endParaRPr>
          </a:p>
          <a:p>
            <a:r>
              <a:rPr lang="zh-TW" altLang="en-US" b="0" dirty="0">
                <a:effectLst/>
              </a:rPr>
              <a:t>特性</a:t>
            </a:r>
            <a:r>
              <a:rPr lang="en-US" altLang="zh-TW" b="0" dirty="0">
                <a:effectLst/>
              </a:rPr>
              <a:t>:</a:t>
            </a:r>
          </a:p>
          <a:p>
            <a:r>
              <a:rPr lang="zh-TW" altLang="en-US" sz="2000" b="0" dirty="0">
                <a:effectLst/>
              </a:rPr>
              <a:t>深度神經網路（</a:t>
            </a:r>
            <a:r>
              <a:rPr lang="en-US" altLang="zh-TW" sz="2000" b="0" dirty="0">
                <a:effectLst/>
              </a:rPr>
              <a:t>Deep Neural Networks, DNN</a:t>
            </a:r>
            <a:r>
              <a:rPr lang="zh-TW" altLang="en-US" sz="2000" b="0" dirty="0">
                <a:effectLst/>
              </a:rPr>
              <a:t>）是一種</a:t>
            </a:r>
            <a:r>
              <a:rPr lang="zh-TW" altLang="en-US" sz="2000" b="0" dirty="0">
                <a:effectLst/>
                <a:hlinkClick r:id="rId4" tooltip="判別模型"/>
              </a:rPr>
              <a:t>判別模型</a:t>
            </a:r>
            <a:r>
              <a:rPr lang="en-US" altLang="zh-TW" sz="2000" b="0" dirty="0">
                <a:effectLst/>
              </a:rPr>
              <a:t>(</a:t>
            </a:r>
            <a:r>
              <a:rPr lang="en-US" altLang="zh-TW" sz="2000" dirty="0">
                <a:effectLst/>
              </a:rPr>
              <a:t>Discriminative models</a:t>
            </a:r>
            <a:r>
              <a:rPr lang="en-US" altLang="zh-TW" sz="2000" b="0" dirty="0">
                <a:effectLst/>
              </a:rPr>
              <a:t>)</a:t>
            </a:r>
            <a:r>
              <a:rPr lang="zh-TW" altLang="en-US" sz="2000" b="0" dirty="0">
                <a:effectLst/>
              </a:rPr>
              <a:t>，由多層的神經元層（</a:t>
            </a:r>
            <a:r>
              <a:rPr lang="en-US" altLang="zh-TW" sz="2000" b="0" dirty="0">
                <a:effectLst/>
              </a:rPr>
              <a:t>Multilayer </a:t>
            </a:r>
            <a:r>
              <a:rPr lang="en-US" altLang="zh-TW" sz="2000" b="0" dirty="0" err="1">
                <a:effectLst/>
              </a:rPr>
              <a:t>Perceptrons</a:t>
            </a:r>
            <a:r>
              <a:rPr lang="en-US" altLang="zh-TW" sz="2000" b="0" dirty="0">
                <a:effectLst/>
              </a:rPr>
              <a:t>, MLP</a:t>
            </a:r>
            <a:r>
              <a:rPr lang="zh-TW" altLang="en-US" sz="2000" b="0" dirty="0">
                <a:effectLst/>
              </a:rPr>
              <a:t>）所構成</a:t>
            </a:r>
            <a:r>
              <a:rPr lang="en-US" altLang="zh-TW" sz="2000" b="0" dirty="0">
                <a:effectLst/>
              </a:rPr>
              <a:t>; </a:t>
            </a:r>
            <a:r>
              <a:rPr lang="zh-TW" altLang="en-US" sz="2000" b="0" dirty="0">
                <a:effectLst/>
              </a:rPr>
              <a:t>可以使用</a:t>
            </a:r>
            <a:r>
              <a:rPr lang="zh-TW" altLang="en-US" sz="2000" b="0" dirty="0">
                <a:effectLst/>
                <a:hlinkClick r:id="rId5" tooltip="反向傳播演算法"/>
              </a:rPr>
              <a:t>反向傳播演算法</a:t>
            </a:r>
            <a:r>
              <a:rPr lang="zh-TW" altLang="en-US" sz="2000" b="0" dirty="0">
                <a:effectLst/>
              </a:rPr>
              <a:t>進行訓練。而權重的更新，使用</a:t>
            </a:r>
            <a:r>
              <a:rPr lang="zh-TW" altLang="en-US" sz="2000" b="0" dirty="0">
                <a:effectLst/>
                <a:hlinkClick r:id="rId6"/>
              </a:rPr>
              <a:t>隨機梯度下降法</a:t>
            </a:r>
            <a:r>
              <a:rPr lang="zh-TW" altLang="en-US" sz="2000" b="0" dirty="0">
                <a:effectLst/>
              </a:rPr>
              <a:t>求解</a:t>
            </a:r>
            <a:endParaRPr lang="en-US" altLang="zh-TW" sz="2000" b="0" dirty="0">
              <a:effectLst/>
            </a:endParaRPr>
          </a:p>
          <a:p>
            <a:endParaRPr lang="en-US" altLang="zh-TW" b="0" dirty="0">
              <a:effectLst/>
            </a:endParaRPr>
          </a:p>
          <a:p>
            <a:pPr marL="285750" indent="-285750">
              <a:buFont typeface="Arial" panose="020B0604020202020204" pitchFamily="34" charset="0"/>
              <a:buChar char="•"/>
            </a:pPr>
            <a:r>
              <a:rPr lang="en-US" altLang="zh-TW" sz="1200" dirty="0">
                <a:effectLst/>
              </a:rPr>
              <a:t>Discriminative models</a:t>
            </a:r>
            <a:r>
              <a:rPr lang="en-US" altLang="zh-TW" sz="1200" b="0" dirty="0">
                <a:effectLst/>
              </a:rPr>
              <a:t>, also referred to as </a:t>
            </a:r>
            <a:r>
              <a:rPr lang="en-US" altLang="zh-TW" sz="1200" dirty="0">
                <a:effectLst/>
              </a:rPr>
              <a:t>conditional models</a:t>
            </a:r>
            <a:r>
              <a:rPr lang="en-US" altLang="zh-TW" sz="1200" b="0" dirty="0">
                <a:effectLst/>
              </a:rPr>
              <a:t>, are a class of logistical models used for </a:t>
            </a:r>
            <a:r>
              <a:rPr lang="en-US" altLang="zh-TW" sz="1200" b="0" dirty="0">
                <a:effectLst/>
                <a:hlinkClick r:id="rId7" tooltip="Statistical classification"/>
              </a:rPr>
              <a:t>classification</a:t>
            </a:r>
            <a:r>
              <a:rPr lang="en-US" altLang="zh-TW" sz="1200" b="0" dirty="0">
                <a:effectLst/>
              </a:rPr>
              <a:t> or regression.</a:t>
            </a:r>
          </a:p>
          <a:p>
            <a:pPr marL="285750" indent="-285750">
              <a:buFont typeface="Arial" panose="020B0604020202020204" pitchFamily="34" charset="0"/>
              <a:buChar char="•"/>
            </a:pPr>
            <a:r>
              <a:rPr lang="zh-TW" altLang="en-US" sz="1200" b="0" dirty="0">
                <a:effectLst/>
              </a:rPr>
              <a:t>判別模型，也稱為條件模型，是一類用於分類或回歸</a:t>
            </a:r>
            <a:r>
              <a:rPr lang="en-US" altLang="zh-TW" sz="1200" b="0" dirty="0">
                <a:effectLst/>
              </a:rPr>
              <a:t>(</a:t>
            </a:r>
            <a:r>
              <a:rPr lang="zh-TW" altLang="en-US" sz="1200" b="0" dirty="0">
                <a:effectLst/>
              </a:rPr>
              <a:t>預測</a:t>
            </a:r>
            <a:r>
              <a:rPr lang="en-US" altLang="zh-TW" sz="1200" b="0" dirty="0">
                <a:effectLst/>
              </a:rPr>
              <a:t>)</a:t>
            </a:r>
            <a:r>
              <a:rPr lang="zh-TW" altLang="en-US" sz="1200" b="0" dirty="0">
                <a:effectLst/>
              </a:rPr>
              <a:t>的邏輯模型。</a:t>
            </a:r>
            <a:endParaRPr lang="en-US" altLang="zh-TW" sz="1200" b="0" dirty="0">
              <a:effectLst/>
            </a:endParaRPr>
          </a:p>
          <a:p>
            <a:pPr marL="285750" indent="-285750">
              <a:buFont typeface="Arial" panose="020B0604020202020204" pitchFamily="34" charset="0"/>
              <a:buChar char="•"/>
            </a:pPr>
            <a:r>
              <a:rPr lang="zh-TW" altLang="en-US" sz="1200" b="0" dirty="0">
                <a:effectLst/>
              </a:rPr>
              <a:t>在機率統計理論中</a:t>
            </a:r>
            <a:r>
              <a:rPr lang="en-US" altLang="zh-TW" sz="1200" b="0" dirty="0">
                <a:effectLst/>
              </a:rPr>
              <a:t>, </a:t>
            </a:r>
            <a:r>
              <a:rPr lang="zh-TW" altLang="en-US" sz="1200" b="0" dirty="0">
                <a:effectLst/>
              </a:rPr>
              <a:t>生成模型</a:t>
            </a:r>
            <a:r>
              <a:rPr lang="en-US" altLang="zh-TW" sz="1200" b="0" dirty="0">
                <a:effectLst/>
              </a:rPr>
              <a:t>(Generative model)</a:t>
            </a:r>
            <a:r>
              <a:rPr lang="zh-TW" altLang="en-US" sz="1200" b="0" dirty="0">
                <a:effectLst/>
              </a:rPr>
              <a:t>是指能夠隨機生成觀測數據的模型，尤其是在給定某些隱含參數的條件下。它給觀測值和標註數據序列指定一個聯合機率分布。</a:t>
            </a:r>
            <a:endParaRPr lang="en-US" altLang="zh-TW" sz="1200" b="0" dirty="0">
              <a:effectLst/>
            </a:endParaRPr>
          </a:p>
          <a:p>
            <a:pPr marL="285750" indent="-285750">
              <a:buFont typeface="Arial" panose="020B0604020202020204" pitchFamily="34" charset="0"/>
              <a:buChar char="•"/>
            </a:pPr>
            <a:r>
              <a:rPr lang="zh-TW" altLang="en-US" sz="1200" b="0" dirty="0">
                <a:effectLst/>
              </a:rPr>
              <a:t>在機器學習中，生成模型可以用來直接對數據建模，也可以用來建立變量間的條件機率分布。</a:t>
            </a:r>
          </a:p>
          <a:p>
            <a:endParaRPr lang="zh-TW" altLang="en-US" sz="1400" b="0" dirty="0">
              <a:effectLst/>
            </a:endParaRPr>
          </a:p>
        </p:txBody>
      </p:sp>
    </p:spTree>
    <p:extLst>
      <p:ext uri="{BB962C8B-B14F-4D97-AF65-F5344CB8AC3E}">
        <p14:creationId xmlns:p14="http://schemas.microsoft.com/office/powerpoint/2010/main" val="265740596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Loss </a:t>
            </a:r>
            <a:r>
              <a:rPr lang="zh-TW" altLang="en-US" b="0">
                <a:solidFill>
                  <a:schemeClr val="tx1"/>
                </a:solidFill>
              </a:rPr>
              <a:t>損失 </a:t>
            </a:r>
            <a:r>
              <a:rPr lang="en-US" altLang="zh-TW" b="0"/>
              <a:t>(Training  </a:t>
            </a:r>
            <a:r>
              <a:rPr lang="zh-TW" altLang="en-US" b="0"/>
              <a:t>階段</a:t>
            </a:r>
            <a:r>
              <a:rPr lang="en-US" altLang="zh-TW" b="0"/>
              <a:t>)</a:t>
            </a:r>
            <a:r>
              <a:rPr lang="zh-TW" altLang="en-US" b="0">
                <a:solidFill>
                  <a:schemeClr val="tx1"/>
                </a:solidFill>
              </a:rPr>
              <a:t> </a:t>
            </a:r>
            <a:endParaRPr lang="zh-TW" altLang="en-US" dirty="0"/>
          </a:p>
        </p:txBody>
      </p:sp>
      <p:sp>
        <p:nvSpPr>
          <p:cNvPr id="3" name="內容版面配置區 2"/>
          <p:cNvSpPr>
            <a:spLocks noGrp="1"/>
          </p:cNvSpPr>
          <p:nvPr>
            <p:ph idx="1"/>
          </p:nvPr>
        </p:nvSpPr>
        <p:spPr/>
        <p:txBody>
          <a:bodyPr/>
          <a:lstStyle/>
          <a:p>
            <a:r>
              <a:rPr lang="zh-TW" altLang="en-US" sz="1400" b="0" dirty="0">
                <a:solidFill>
                  <a:schemeClr val="tx1"/>
                </a:solidFill>
                <a:effectLst/>
              </a:rPr>
              <a:t>想要控制一件事物，首先需要能夠觀察它。想要控制神經網絡的輸出，就需要能夠衡量該輸出與預期值之間的距離。這是神經網絡損失函數（</a:t>
            </a:r>
            <a:r>
              <a:rPr lang="en-US" altLang="zh-TW" sz="1400" b="0" dirty="0">
                <a:solidFill>
                  <a:schemeClr val="tx1"/>
                </a:solidFill>
                <a:effectLst/>
              </a:rPr>
              <a:t>loss function</a:t>
            </a:r>
            <a:r>
              <a:rPr lang="zh-TW" altLang="en-US" sz="1400" b="0" dirty="0">
                <a:solidFill>
                  <a:schemeClr val="tx1"/>
                </a:solidFill>
                <a:effectLst/>
              </a:rPr>
              <a:t>）的任務，該函數也叫目標函數（</a:t>
            </a:r>
            <a:r>
              <a:rPr lang="en-US" altLang="zh-TW" sz="1400" b="0" dirty="0">
                <a:solidFill>
                  <a:schemeClr val="tx1"/>
                </a:solidFill>
                <a:effectLst/>
              </a:rPr>
              <a:t>objective function</a:t>
            </a:r>
            <a:r>
              <a:rPr lang="zh-TW" altLang="en-US" sz="1400" b="0" dirty="0">
                <a:solidFill>
                  <a:schemeClr val="tx1"/>
                </a:solidFill>
                <a:effectLst/>
              </a:rPr>
              <a:t>）。</a:t>
            </a:r>
            <a:endParaRPr lang="en-US" altLang="zh-TW" sz="1400" b="0" dirty="0">
              <a:solidFill>
                <a:schemeClr val="tx1"/>
              </a:solidFill>
              <a:effectLst/>
            </a:endParaRPr>
          </a:p>
          <a:p>
            <a:endParaRPr lang="en-US" altLang="zh-TW" sz="1400" b="0" dirty="0">
              <a:solidFill>
                <a:schemeClr val="tx1"/>
              </a:solidFill>
              <a:effectLst/>
            </a:endParaRPr>
          </a:p>
          <a:p>
            <a:r>
              <a:rPr lang="zh-TW" altLang="en-US" sz="1400" b="0" dirty="0">
                <a:solidFill>
                  <a:schemeClr val="tx1"/>
                </a:solidFill>
                <a:effectLst/>
              </a:rPr>
              <a:t>損失函數的輸入是網絡預測值與真實目標值（即你希望網絡輸出的結果），然後計算一個距離值，衡量該網絡在這個示例上的效果好壞。</a:t>
            </a:r>
          </a:p>
        </p:txBody>
      </p:sp>
      <p:pic>
        <p:nvPicPr>
          <p:cNvPr id="1026" name="Picture 2" descr="損失函數用來衡量網絡輸出結果的質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891" y="2348880"/>
            <a:ext cx="4968552" cy="426053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779912" y="4623162"/>
            <a:ext cx="3168352" cy="2160240"/>
          </a:xfrm>
          <a:prstGeom prst="rect">
            <a:avLst/>
          </a:prstGeom>
          <a:noFill/>
          <a:ln w="28575">
            <a:solidFill>
              <a:srgbClr val="00B0F0"/>
            </a:solidFill>
            <a:prstDash val="sysDash"/>
          </a:ln>
        </p:spPr>
        <p:txBody>
          <a:bodyPr wrap="square" rtlCol="0">
            <a:spAutoFit/>
          </a:bodyPr>
          <a:lstStyle/>
          <a:p>
            <a:endParaRPr lang="zh-TW" altLang="en-US" dirty="0"/>
          </a:p>
        </p:txBody>
      </p:sp>
      <p:sp>
        <p:nvSpPr>
          <p:cNvPr id="4" name="矩形 3"/>
          <p:cNvSpPr/>
          <p:nvPr/>
        </p:nvSpPr>
        <p:spPr>
          <a:xfrm>
            <a:off x="209490" y="6561640"/>
            <a:ext cx="3138374" cy="215444"/>
          </a:xfrm>
          <a:prstGeom prst="rect">
            <a:avLst/>
          </a:prstGeom>
        </p:spPr>
        <p:txBody>
          <a:bodyPr wrap="square">
            <a:spAutoFit/>
          </a:bodyPr>
          <a:lstStyle/>
          <a:p>
            <a:r>
              <a:rPr lang="en-US" altLang="zh-TW" sz="800" dirty="0"/>
              <a:t> </a:t>
            </a:r>
            <a:r>
              <a:rPr lang="zh-TW" altLang="en-US" sz="800" dirty="0"/>
              <a:t>參考</a:t>
            </a:r>
            <a:r>
              <a:rPr lang="en-US" altLang="zh-TW" sz="800" dirty="0"/>
              <a:t>:</a:t>
            </a:r>
            <a:r>
              <a:rPr lang="zh-TW" altLang="en-US" sz="800" dirty="0"/>
              <a:t> </a:t>
            </a:r>
            <a:r>
              <a:rPr lang="en-US" altLang="zh-TW" sz="800" dirty="0"/>
              <a:t>https://blog.csdn.net/qq_44391957/article/details/127141662</a:t>
            </a:r>
            <a:endParaRPr lang="zh-TW" altLang="en-US" sz="800" dirty="0"/>
          </a:p>
        </p:txBody>
      </p:sp>
    </p:spTree>
    <p:extLst>
      <p:ext uri="{BB962C8B-B14F-4D97-AF65-F5344CB8AC3E}">
        <p14:creationId xmlns:p14="http://schemas.microsoft.com/office/powerpoint/2010/main" val="187446352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Metrics </a:t>
            </a:r>
            <a:r>
              <a:rPr lang="zh-TW" altLang="en-US" b="0"/>
              <a:t>指標 </a:t>
            </a:r>
            <a:r>
              <a:rPr lang="en-US" altLang="zh-TW" b="0"/>
              <a:t>(Validation and Testing </a:t>
            </a:r>
            <a:r>
              <a:rPr lang="zh-TW" altLang="en-US" b="0"/>
              <a:t>階段</a:t>
            </a:r>
            <a:r>
              <a:rPr lang="en-US" altLang="zh-TW" b="0"/>
              <a:t>)</a:t>
            </a:r>
            <a:endParaRPr lang="zh-TW" altLang="en-US" dirty="0"/>
          </a:p>
        </p:txBody>
      </p:sp>
      <p:sp>
        <p:nvSpPr>
          <p:cNvPr id="3" name="內容版面配置區 2"/>
          <p:cNvSpPr>
            <a:spLocks noGrp="1"/>
          </p:cNvSpPr>
          <p:nvPr>
            <p:ph idx="1"/>
          </p:nvPr>
        </p:nvSpPr>
        <p:spPr>
          <a:xfrm>
            <a:off x="179388" y="1152096"/>
            <a:ext cx="8569076" cy="5373248"/>
          </a:xfrm>
        </p:spPr>
        <p:txBody>
          <a:bodyPr/>
          <a:lstStyle/>
          <a:p>
            <a:r>
              <a:rPr lang="zh-TW" altLang="en-US" b="0" dirty="0">
                <a:effectLst/>
              </a:rPr>
              <a:t>在訓練和測試過程中需要監控的指標（</a:t>
            </a:r>
            <a:r>
              <a:rPr lang="en-US" altLang="zh-TW" b="0" dirty="0">
                <a:effectLst/>
              </a:rPr>
              <a:t>metrics</a:t>
            </a:r>
            <a:r>
              <a:rPr lang="zh-TW" altLang="en-US" b="0" dirty="0">
                <a:effectLst/>
              </a:rPr>
              <a:t>）</a:t>
            </a:r>
            <a:endParaRPr lang="en-US" altLang="zh-TW" b="0" dirty="0">
              <a:effectLst/>
            </a:endParaRPr>
          </a:p>
          <a:p>
            <a:pPr lvl="3"/>
            <a:r>
              <a:rPr lang="en-US" altLang="zh-TW" sz="1400" b="0" dirty="0">
                <a:effectLst/>
              </a:rPr>
              <a:t># </a:t>
            </a:r>
            <a:r>
              <a:rPr lang="zh-TW" altLang="en-US" sz="1400" b="0" dirty="0">
                <a:effectLst/>
              </a:rPr>
              <a:t>分類任務中使用 </a:t>
            </a:r>
            <a:endParaRPr lang="en-US" altLang="zh-TW" sz="1400" b="0" dirty="0">
              <a:effectLst/>
            </a:endParaRPr>
          </a:p>
          <a:p>
            <a:pPr lvl="3"/>
            <a:r>
              <a:rPr lang="en-US" altLang="zh-TW" sz="1400" b="0" dirty="0">
                <a:effectLst/>
              </a:rPr>
              <a:t>metrics=['accuracy']) </a:t>
            </a:r>
          </a:p>
          <a:p>
            <a:pPr lvl="3"/>
            <a:r>
              <a:rPr lang="en-US" altLang="zh-TW" sz="1400" b="0" dirty="0">
                <a:effectLst/>
              </a:rPr>
              <a:t># </a:t>
            </a:r>
            <a:r>
              <a:rPr lang="zh-TW" altLang="en-US" sz="1400" b="0" dirty="0">
                <a:effectLst/>
              </a:rPr>
              <a:t>回歸任務中使用 </a:t>
            </a:r>
            <a:endParaRPr lang="en-US" altLang="zh-TW" sz="1400" b="0" dirty="0">
              <a:effectLst/>
            </a:endParaRPr>
          </a:p>
          <a:p>
            <a:pPr lvl="3"/>
            <a:r>
              <a:rPr lang="en-US" altLang="zh-TW" sz="1400" b="0" dirty="0">
                <a:effectLst/>
              </a:rPr>
              <a:t>metrics=['</a:t>
            </a:r>
            <a:r>
              <a:rPr lang="en-US" altLang="zh-TW" sz="1400" b="0" dirty="0" err="1">
                <a:effectLst/>
              </a:rPr>
              <a:t>mae</a:t>
            </a:r>
            <a:r>
              <a:rPr lang="en-US" altLang="zh-TW" sz="1400" b="0" dirty="0">
                <a:effectLst/>
              </a:rPr>
              <a:t>']) </a:t>
            </a:r>
            <a:endParaRPr lang="en-US" altLang="zh-TW" sz="1400" dirty="0"/>
          </a:p>
          <a:p>
            <a:pPr lvl="3"/>
            <a:r>
              <a:rPr lang="en-US" altLang="zh-TW" sz="1400" b="0" dirty="0">
                <a:effectLst/>
              </a:rPr>
              <a:t>metrics=['</a:t>
            </a:r>
            <a:r>
              <a:rPr lang="en-US" altLang="zh-TW" sz="1400" b="0" dirty="0" err="1">
                <a:effectLst/>
              </a:rPr>
              <a:t>mse</a:t>
            </a:r>
            <a:r>
              <a:rPr lang="en-US" altLang="zh-TW" sz="1400" b="0" dirty="0">
                <a:effectLst/>
              </a:rPr>
              <a:t>'])</a:t>
            </a:r>
          </a:p>
          <a:p>
            <a:pPr lvl="3"/>
            <a:endParaRPr lang="en-US" altLang="zh-TW" sz="1400" dirty="0"/>
          </a:p>
          <a:p>
            <a:pPr lvl="3"/>
            <a:endParaRPr lang="en-US" altLang="zh-TW" sz="1400" b="0" dirty="0">
              <a:effectLst/>
            </a:endParaRPr>
          </a:p>
          <a:p>
            <a:pPr lvl="3"/>
            <a:endParaRPr lang="en-US" altLang="zh-TW" sz="1400" dirty="0"/>
          </a:p>
          <a:p>
            <a:pPr lvl="3"/>
            <a:endParaRPr lang="en-US" altLang="zh-TW" sz="1400" b="0" dirty="0">
              <a:effectLst/>
            </a:endParaRPr>
          </a:p>
          <a:p>
            <a:pPr lvl="3"/>
            <a:endParaRPr lang="en-US" altLang="zh-TW" sz="1400" dirty="0"/>
          </a:p>
          <a:p>
            <a:pPr lvl="3"/>
            <a:r>
              <a:rPr lang="zh-TW" altLang="en-US" b="1" dirty="0"/>
              <a:t>當</a:t>
            </a:r>
            <a:r>
              <a:rPr lang="en-US" altLang="zh-TW" b="1" dirty="0"/>
              <a:t>Loss</a:t>
            </a:r>
            <a:r>
              <a:rPr lang="zh-TW" altLang="en-US" b="1" dirty="0"/>
              <a:t>和</a:t>
            </a:r>
            <a:r>
              <a:rPr lang="en-US" altLang="zh-TW" b="1" dirty="0"/>
              <a:t>Metrics</a:t>
            </a:r>
            <a:r>
              <a:rPr lang="zh-TW" altLang="en-US" b="1" dirty="0"/>
              <a:t>定義都是</a:t>
            </a:r>
            <a:r>
              <a:rPr lang="en-US" altLang="zh-TW" dirty="0" err="1">
                <a:hlinkClick r:id="rId2"/>
              </a:rPr>
              <a:t>mse</a:t>
            </a:r>
            <a:r>
              <a:rPr lang="zh-TW" altLang="en-US" b="1" dirty="0"/>
              <a:t>時，為什麼顯示不同</a:t>
            </a:r>
            <a:r>
              <a:rPr lang="en-US" altLang="zh-TW" b="1" dirty="0"/>
              <a:t>?</a:t>
            </a:r>
          </a:p>
          <a:p>
            <a:pPr lvl="3"/>
            <a:r>
              <a:rPr lang="zh-TW" altLang="en-US" sz="1200" b="1" dirty="0">
                <a:solidFill>
                  <a:srgbClr val="0070C0"/>
                </a:solidFill>
              </a:rPr>
              <a:t>細心的同學會發現，當</a:t>
            </a:r>
            <a:r>
              <a:rPr lang="en-US" altLang="zh-TW" sz="1200" b="1" dirty="0">
                <a:solidFill>
                  <a:srgbClr val="0070C0"/>
                </a:solidFill>
              </a:rPr>
              <a:t>Loss</a:t>
            </a:r>
            <a:r>
              <a:rPr lang="zh-TW" altLang="en-US" sz="1200" b="1" dirty="0">
                <a:solidFill>
                  <a:srgbClr val="0070C0"/>
                </a:solidFill>
              </a:rPr>
              <a:t>和</a:t>
            </a:r>
            <a:r>
              <a:rPr lang="en-US" altLang="zh-TW" sz="1200" b="1" dirty="0">
                <a:solidFill>
                  <a:srgbClr val="0070C0"/>
                </a:solidFill>
              </a:rPr>
              <a:t>Metrics</a:t>
            </a:r>
            <a:r>
              <a:rPr lang="zh-TW" altLang="en-US" sz="1200" b="1" dirty="0">
                <a:solidFill>
                  <a:srgbClr val="0070C0"/>
                </a:solidFill>
              </a:rPr>
              <a:t>定義都是</a:t>
            </a:r>
            <a:r>
              <a:rPr lang="en-US" altLang="zh-TW" sz="1200" b="1" dirty="0" err="1">
                <a:solidFill>
                  <a:srgbClr val="0070C0"/>
                </a:solidFill>
              </a:rPr>
              <a:t>mse</a:t>
            </a:r>
            <a:r>
              <a:rPr lang="zh-TW" altLang="en-US" sz="1200" b="1" dirty="0">
                <a:solidFill>
                  <a:srgbClr val="0070C0"/>
                </a:solidFill>
              </a:rPr>
              <a:t>時，值顯示不同。於是會好奇，既然</a:t>
            </a:r>
            <a:r>
              <a:rPr lang="en-US" altLang="zh-TW" sz="1200" b="1" dirty="0">
                <a:solidFill>
                  <a:srgbClr val="0070C0"/>
                </a:solidFill>
              </a:rPr>
              <a:t>loss</a:t>
            </a:r>
            <a:r>
              <a:rPr lang="zh-TW" altLang="en-US" sz="1200" b="1" dirty="0">
                <a:solidFill>
                  <a:srgbClr val="0070C0"/>
                </a:solidFill>
              </a:rPr>
              <a:t>和</a:t>
            </a:r>
            <a:r>
              <a:rPr lang="en-US" altLang="zh-TW" sz="1200" b="1" dirty="0">
                <a:solidFill>
                  <a:srgbClr val="0070C0"/>
                </a:solidFill>
              </a:rPr>
              <a:t>metrics</a:t>
            </a:r>
            <a:r>
              <a:rPr lang="zh-TW" altLang="en-US" sz="1200" b="1" dirty="0">
                <a:solidFill>
                  <a:srgbClr val="0070C0"/>
                </a:solidFill>
              </a:rPr>
              <a:t>都是一樣的計算方法時，為什麼會不同</a:t>
            </a:r>
            <a:r>
              <a:rPr lang="zh-TW" altLang="en-US" sz="1200" b="1">
                <a:solidFill>
                  <a:srgbClr val="0070C0"/>
                </a:solidFill>
              </a:rPr>
              <a:t>呢。</a:t>
            </a:r>
            <a:endParaRPr lang="en-US" altLang="zh-TW" sz="1200" b="1">
              <a:solidFill>
                <a:srgbClr val="0070C0"/>
              </a:solidFill>
            </a:endParaRPr>
          </a:p>
          <a:p>
            <a:pPr lvl="3"/>
            <a:endParaRPr lang="en-US" altLang="zh-TW" sz="1200" b="1" dirty="0">
              <a:solidFill>
                <a:srgbClr val="0070C0"/>
              </a:solidFill>
            </a:endParaRPr>
          </a:p>
          <a:p>
            <a:pPr lvl="3"/>
            <a:r>
              <a:rPr lang="zh-TW" altLang="en-US" sz="1200" b="1" dirty="0">
                <a:solidFill>
                  <a:srgbClr val="0070C0"/>
                </a:solidFill>
              </a:rPr>
              <a:t>實際上，造成這個微小差異的原因在於，模型評價的時候（</a:t>
            </a:r>
            <a:r>
              <a:rPr lang="en-US" altLang="zh-TW" sz="1200" b="1" dirty="0">
                <a:solidFill>
                  <a:srgbClr val="0070C0"/>
                </a:solidFill>
              </a:rPr>
              <a:t>metrics</a:t>
            </a:r>
            <a:r>
              <a:rPr lang="zh-TW" altLang="en-US" sz="1200" b="1" dirty="0">
                <a:solidFill>
                  <a:srgbClr val="0070C0"/>
                </a:solidFill>
              </a:rPr>
              <a:t>的結果）是模型訓練完一個批次後，對這個批次做的評價。而顯示的</a:t>
            </a:r>
            <a:r>
              <a:rPr lang="en-US" altLang="zh-TW" sz="1200" b="1" dirty="0">
                <a:solidFill>
                  <a:srgbClr val="0070C0"/>
                </a:solidFill>
              </a:rPr>
              <a:t>loss</a:t>
            </a:r>
            <a:r>
              <a:rPr lang="zh-TW" altLang="en-US" sz="1200" b="1" dirty="0">
                <a:solidFill>
                  <a:srgbClr val="0070C0"/>
                </a:solidFill>
              </a:rPr>
              <a:t>卻是在訓練過程中的這個批次樣本產生的</a:t>
            </a:r>
            <a:r>
              <a:rPr lang="en-US" altLang="zh-TW" sz="1200" b="1" dirty="0">
                <a:solidFill>
                  <a:srgbClr val="0070C0"/>
                </a:solidFill>
              </a:rPr>
              <a:t>loss</a:t>
            </a:r>
            <a:r>
              <a:rPr lang="zh-TW" altLang="en-US" sz="1200" b="1" dirty="0">
                <a:solidFill>
                  <a:srgbClr val="0070C0"/>
                </a:solidFill>
              </a:rPr>
              <a:t>的均值。一句話解釋，那就是模型在</a:t>
            </a:r>
            <a:r>
              <a:rPr lang="en-US" altLang="zh-TW" sz="1200" b="1" dirty="0">
                <a:solidFill>
                  <a:srgbClr val="0070C0"/>
                </a:solidFill>
              </a:rPr>
              <a:t>batch</a:t>
            </a:r>
            <a:r>
              <a:rPr lang="zh-TW" altLang="en-US" sz="1200" b="1" dirty="0">
                <a:solidFill>
                  <a:srgbClr val="0070C0"/>
                </a:solidFill>
              </a:rPr>
              <a:t>訓練過程中，是變化的。</a:t>
            </a:r>
            <a:r>
              <a:rPr lang="en-US" altLang="zh-TW" sz="1200" b="1" dirty="0">
                <a:solidFill>
                  <a:srgbClr val="0070C0"/>
                </a:solidFill>
              </a:rPr>
              <a:t>loss</a:t>
            </a:r>
            <a:r>
              <a:rPr lang="zh-TW" altLang="en-US" sz="1200" b="1" dirty="0">
                <a:solidFill>
                  <a:srgbClr val="0070C0"/>
                </a:solidFill>
              </a:rPr>
              <a:t>的結果是動態的每一個樣本的</a:t>
            </a:r>
            <a:r>
              <a:rPr lang="en-US" altLang="zh-TW" sz="1200" b="1" dirty="0">
                <a:solidFill>
                  <a:srgbClr val="0070C0"/>
                </a:solidFill>
              </a:rPr>
              <a:t>loss</a:t>
            </a:r>
            <a:r>
              <a:rPr lang="zh-TW" altLang="en-US" sz="1200" b="1" dirty="0">
                <a:solidFill>
                  <a:srgbClr val="0070C0"/>
                </a:solidFill>
              </a:rPr>
              <a:t>的均值</a:t>
            </a:r>
            <a:r>
              <a:rPr lang="en-US" altLang="zh-TW" sz="1200" b="1" dirty="0">
                <a:solidFill>
                  <a:srgbClr val="0070C0"/>
                </a:solidFill>
              </a:rPr>
              <a:t>(</a:t>
            </a:r>
            <a:r>
              <a:rPr lang="zh-TW" altLang="en-US" sz="1200" b="1" dirty="0">
                <a:solidFill>
                  <a:srgbClr val="0070C0"/>
                </a:solidFill>
              </a:rPr>
              <a:t>資料來自</a:t>
            </a:r>
            <a:r>
              <a:rPr lang="en-US" altLang="zh-TW" sz="1200" b="1" dirty="0">
                <a:solidFill>
                  <a:srgbClr val="0070C0"/>
                </a:solidFill>
              </a:rPr>
              <a:t>training dataset)</a:t>
            </a:r>
            <a:r>
              <a:rPr lang="zh-TW" altLang="en-US" sz="1200" b="1" dirty="0">
                <a:solidFill>
                  <a:srgbClr val="0070C0"/>
                </a:solidFill>
              </a:rPr>
              <a:t>，</a:t>
            </a:r>
            <a:r>
              <a:rPr lang="zh-TW" altLang="en-US" sz="1200" b="1" dirty="0">
                <a:solidFill>
                  <a:srgbClr val="C00000"/>
                </a:solidFill>
              </a:rPr>
              <a:t>而</a:t>
            </a:r>
            <a:r>
              <a:rPr lang="en-US" altLang="zh-TW" sz="1200" b="1" dirty="0">
                <a:solidFill>
                  <a:srgbClr val="C00000"/>
                </a:solidFill>
              </a:rPr>
              <a:t>metrics</a:t>
            </a:r>
            <a:r>
              <a:rPr lang="zh-TW" altLang="en-US" sz="1200" b="1" dirty="0">
                <a:solidFill>
                  <a:srgbClr val="C00000"/>
                </a:solidFill>
              </a:rPr>
              <a:t>卻是在此</a:t>
            </a:r>
            <a:r>
              <a:rPr lang="en-US" altLang="zh-TW" sz="1200" b="1" dirty="0">
                <a:solidFill>
                  <a:srgbClr val="C00000"/>
                </a:solidFill>
              </a:rPr>
              <a:t>batch</a:t>
            </a:r>
            <a:r>
              <a:rPr lang="zh-TW" altLang="en-US" sz="1200" b="1" dirty="0">
                <a:solidFill>
                  <a:srgbClr val="C00000"/>
                </a:solidFill>
              </a:rPr>
              <a:t>結束後，用</a:t>
            </a:r>
            <a:r>
              <a:rPr lang="en-US" altLang="zh-TW" sz="1200" b="1" dirty="0">
                <a:solidFill>
                  <a:srgbClr val="C00000"/>
                </a:solidFill>
              </a:rPr>
              <a:t>validation dataset</a:t>
            </a:r>
            <a:r>
              <a:rPr lang="zh-TW" altLang="en-US" sz="1200" b="1" dirty="0">
                <a:solidFill>
                  <a:srgbClr val="C00000"/>
                </a:solidFill>
              </a:rPr>
              <a:t>對這個</a:t>
            </a:r>
            <a:r>
              <a:rPr lang="en-US" altLang="zh-TW" sz="1200" b="1" dirty="0">
                <a:solidFill>
                  <a:srgbClr val="C00000"/>
                </a:solidFill>
              </a:rPr>
              <a:t>batch</a:t>
            </a:r>
            <a:r>
              <a:rPr lang="zh-TW" altLang="en-US" sz="1200" b="1" dirty="0">
                <a:solidFill>
                  <a:srgbClr val="C00000"/>
                </a:solidFill>
              </a:rPr>
              <a:t>的數據做評價的結果。</a:t>
            </a:r>
          </a:p>
          <a:p>
            <a:pPr lvl="3"/>
            <a:endParaRPr lang="en-US" altLang="zh-TW" sz="1400" b="0" dirty="0">
              <a:effectLst/>
            </a:endParaRPr>
          </a:p>
          <a:p>
            <a:pPr lvl="3"/>
            <a:endParaRPr lang="en-US" altLang="zh-TW" sz="1400" dirty="0"/>
          </a:p>
          <a:p>
            <a:pPr lvl="2"/>
            <a:endParaRPr lang="zh-TW" altLang="en-US" sz="1400" dirty="0"/>
          </a:p>
        </p:txBody>
      </p:sp>
      <p:graphicFrame>
        <p:nvGraphicFramePr>
          <p:cNvPr id="4" name="表格 3"/>
          <p:cNvGraphicFramePr>
            <a:graphicFrameLocks noGrp="1"/>
          </p:cNvGraphicFramePr>
          <p:nvPr>
            <p:extLst>
              <p:ext uri="{D42A27DB-BD31-4B8C-83A1-F6EECF244321}">
                <p14:modId xmlns:p14="http://schemas.microsoft.com/office/powerpoint/2010/main" val="458228380"/>
              </p:ext>
            </p:extLst>
          </p:nvPr>
        </p:nvGraphicFramePr>
        <p:xfrm>
          <a:off x="2483768" y="2348880"/>
          <a:ext cx="5744075" cy="1202964"/>
        </p:xfrm>
        <a:graphic>
          <a:graphicData uri="http://schemas.openxmlformats.org/drawingml/2006/table">
            <a:tbl>
              <a:tblPr firstRow="1" firstCol="1" bandRow="1">
                <a:tableStyleId>{C4B1156A-380E-4F78-BDF5-A606A8083BF9}</a:tableStyleId>
              </a:tblPr>
              <a:tblGrid>
                <a:gridCol w="2435487">
                  <a:extLst>
                    <a:ext uri="{9D8B030D-6E8A-4147-A177-3AD203B41FA5}">
                      <a16:colId xmlns:a16="http://schemas.microsoft.com/office/drawing/2014/main" val="1336327520"/>
                    </a:ext>
                  </a:extLst>
                </a:gridCol>
                <a:gridCol w="3308588">
                  <a:extLst>
                    <a:ext uri="{9D8B030D-6E8A-4147-A177-3AD203B41FA5}">
                      <a16:colId xmlns:a16="http://schemas.microsoft.com/office/drawing/2014/main" val="4083281979"/>
                    </a:ext>
                  </a:extLst>
                </a:gridCol>
              </a:tblGrid>
              <a:tr h="243280">
                <a:tc>
                  <a:txBody>
                    <a:bodyPr/>
                    <a:lstStyle/>
                    <a:p>
                      <a:pPr algn="ctr">
                        <a:lnSpc>
                          <a:spcPts val="1650"/>
                        </a:lnSpc>
                        <a:spcAft>
                          <a:spcPts val="0"/>
                        </a:spcAft>
                      </a:pPr>
                      <a:r>
                        <a:rPr lang="en-US" sz="1400" kern="0">
                          <a:effectLst/>
                        </a:rPr>
                        <a:t>loss</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650"/>
                        </a:lnSpc>
                        <a:spcAft>
                          <a:spcPts val="0"/>
                        </a:spcAft>
                      </a:pPr>
                      <a:r>
                        <a:rPr lang="en-US" sz="1400" kern="0">
                          <a:effectLst/>
                        </a:rPr>
                        <a:t>metric</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999060430"/>
                  </a:ext>
                </a:extLst>
              </a:tr>
              <a:tr h="716250">
                <a:tc>
                  <a:txBody>
                    <a:bodyPr/>
                    <a:lstStyle/>
                    <a:p>
                      <a:pPr algn="ctr">
                        <a:lnSpc>
                          <a:spcPts val="1650"/>
                        </a:lnSpc>
                        <a:spcAft>
                          <a:spcPts val="0"/>
                        </a:spcAft>
                      </a:pPr>
                      <a:r>
                        <a:rPr lang="zh-TW" sz="1400" kern="0" dirty="0">
                          <a:effectLst/>
                        </a:rPr>
                        <a:t>是網絡進行優化的目標，。需要</a:t>
                      </a:r>
                      <a:r>
                        <a:rPr lang="zh-TW" sz="1400" kern="0" dirty="0">
                          <a:solidFill>
                            <a:srgbClr val="C00000"/>
                          </a:solidFill>
                          <a:effectLst/>
                        </a:rPr>
                        <a:t>參與到更新權值</a:t>
                      </a:r>
                      <a:r>
                        <a:rPr lang="en-US" sz="1400" kern="0" dirty="0">
                          <a:solidFill>
                            <a:srgbClr val="C00000"/>
                          </a:solidFill>
                          <a:effectLst/>
                        </a:rPr>
                        <a:t>W</a:t>
                      </a:r>
                      <a:r>
                        <a:rPr lang="zh-TW" sz="1400" kern="0" dirty="0">
                          <a:solidFill>
                            <a:srgbClr val="C00000"/>
                          </a:solidFill>
                          <a:effectLst/>
                        </a:rPr>
                        <a:t>的優化運算中</a:t>
                      </a:r>
                      <a:endParaRPr lang="zh-TW" sz="1400" kern="100" dirty="0">
                        <a:solidFill>
                          <a:srgbClr val="C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650"/>
                        </a:lnSpc>
                        <a:spcAft>
                          <a:spcPts val="0"/>
                        </a:spcAft>
                      </a:pPr>
                      <a:r>
                        <a:rPr lang="zh-TW" sz="1400" kern="0">
                          <a:effectLst/>
                        </a:rPr>
                        <a:t>只是作為評價網絡表現的一種</a:t>
                      </a:r>
                      <a:r>
                        <a:rPr lang="en-US" sz="1400" kern="0">
                          <a:effectLst/>
                        </a:rPr>
                        <a:t>“</a:t>
                      </a:r>
                      <a:r>
                        <a:rPr lang="zh-TW" sz="1400" kern="0">
                          <a:effectLst/>
                        </a:rPr>
                        <a:t>指標</a:t>
                      </a:r>
                      <a:r>
                        <a:rPr lang="en-US" sz="1400" kern="0">
                          <a:effectLst/>
                        </a:rPr>
                        <a:t>”</a:t>
                      </a:r>
                      <a:r>
                        <a:rPr lang="zh-TW" sz="1400" kern="0">
                          <a:effectLst/>
                        </a:rPr>
                        <a:t>，方便直觀地了解算法效果，不參與到優化過程中</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079851021"/>
                  </a:ext>
                </a:extLst>
              </a:tr>
              <a:tr h="243434">
                <a:tc>
                  <a:txBody>
                    <a:bodyPr/>
                    <a:lstStyle/>
                    <a:p>
                      <a:pPr algn="ctr">
                        <a:lnSpc>
                          <a:spcPts val="1650"/>
                        </a:lnSpc>
                        <a:spcAft>
                          <a:spcPts val="0"/>
                        </a:spcAft>
                      </a:pPr>
                      <a:r>
                        <a:rPr lang="zh-TW" sz="1400" kern="0">
                          <a:effectLst/>
                        </a:rPr>
                        <a:t>訓練時必須有</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650"/>
                        </a:lnSpc>
                        <a:spcAft>
                          <a:spcPts val="0"/>
                        </a:spcAft>
                      </a:pPr>
                      <a:r>
                        <a:rPr lang="zh-TW" sz="1400" kern="0" dirty="0">
                          <a:effectLst/>
                        </a:rPr>
                        <a:t>訓練時可以沒有</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685997225"/>
                  </a:ext>
                </a:extLst>
              </a:tr>
            </a:tbl>
          </a:graphicData>
        </a:graphic>
      </p:graphicFrame>
      <p:sp>
        <p:nvSpPr>
          <p:cNvPr id="5" name="矩形 4"/>
          <p:cNvSpPr/>
          <p:nvPr/>
        </p:nvSpPr>
        <p:spPr>
          <a:xfrm>
            <a:off x="209490" y="6561640"/>
            <a:ext cx="3138374" cy="215444"/>
          </a:xfrm>
          <a:prstGeom prst="rect">
            <a:avLst/>
          </a:prstGeom>
        </p:spPr>
        <p:txBody>
          <a:bodyPr wrap="square">
            <a:spAutoFit/>
          </a:bodyPr>
          <a:lstStyle/>
          <a:p>
            <a:r>
              <a:rPr lang="en-US" altLang="zh-TW" sz="800" dirty="0"/>
              <a:t> </a:t>
            </a:r>
            <a:r>
              <a:rPr lang="zh-TW" altLang="en-US" sz="800" dirty="0"/>
              <a:t>參考</a:t>
            </a:r>
            <a:r>
              <a:rPr lang="en-US" altLang="zh-TW" sz="800" dirty="0"/>
              <a:t>:</a:t>
            </a:r>
            <a:r>
              <a:rPr lang="zh-TW" altLang="en-US" sz="800" dirty="0"/>
              <a:t> </a:t>
            </a:r>
            <a:r>
              <a:rPr lang="en-US" altLang="zh-TW" sz="800" dirty="0"/>
              <a:t>https://blog.csdn.net/qq_44391957/article/details/127141662</a:t>
            </a:r>
            <a:endParaRPr lang="zh-TW" altLang="en-US" sz="800" dirty="0"/>
          </a:p>
        </p:txBody>
      </p:sp>
    </p:spTree>
    <p:extLst>
      <p:ext uri="{BB962C8B-B14F-4D97-AF65-F5344CB8AC3E}">
        <p14:creationId xmlns:p14="http://schemas.microsoft.com/office/powerpoint/2010/main" val="179343826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Optimizer </a:t>
            </a:r>
            <a:r>
              <a:rPr lang="zh-TW" altLang="en-US" b="0" dirty="0"/>
              <a:t>優化器</a:t>
            </a:r>
            <a:endParaRPr lang="zh-TW" altLang="en-US" dirty="0"/>
          </a:p>
        </p:txBody>
      </p:sp>
      <p:sp>
        <p:nvSpPr>
          <p:cNvPr id="3" name="內容版面配置區 2"/>
          <p:cNvSpPr>
            <a:spLocks noGrp="1"/>
          </p:cNvSpPr>
          <p:nvPr>
            <p:ph idx="1"/>
          </p:nvPr>
        </p:nvSpPr>
        <p:spPr/>
        <p:txBody>
          <a:bodyPr/>
          <a:lstStyle/>
          <a:p>
            <a:r>
              <a:rPr lang="zh-TW" altLang="en-US" sz="1600" b="0" dirty="0">
                <a:effectLst/>
              </a:rPr>
              <a:t>深度學習的基本技巧是利用這個距離值作為反饋信號來對權重值進行微調，以降低當前示例對應的損失值（如下圖）。</a:t>
            </a:r>
            <a:endParaRPr lang="en-US" altLang="zh-TW" sz="1600" b="0" dirty="0">
              <a:effectLst/>
            </a:endParaRPr>
          </a:p>
          <a:p>
            <a:r>
              <a:rPr lang="zh-TW" altLang="en-US" sz="1600" b="0" dirty="0">
                <a:effectLst/>
              </a:rPr>
              <a:t>這種調節由優化器（</a:t>
            </a:r>
            <a:r>
              <a:rPr lang="en-US" altLang="zh-TW" sz="1600" b="0" dirty="0">
                <a:effectLst/>
              </a:rPr>
              <a:t>optimizer</a:t>
            </a:r>
            <a:r>
              <a:rPr lang="zh-TW" altLang="en-US" sz="1600" b="0" dirty="0">
                <a:effectLst/>
              </a:rPr>
              <a:t>）來完成，它實現了所謂的反向傳播（</a:t>
            </a:r>
            <a:r>
              <a:rPr lang="en-US" altLang="zh-TW" sz="1600" b="0" dirty="0">
                <a:effectLst/>
              </a:rPr>
              <a:t>backpropagation</a:t>
            </a:r>
            <a:r>
              <a:rPr lang="zh-TW" altLang="en-US" sz="1600" b="0" dirty="0">
                <a:effectLst/>
              </a:rPr>
              <a:t>）算法，這是深度學習的核心算法。</a:t>
            </a:r>
          </a:p>
        </p:txBody>
      </p:sp>
      <p:pic>
        <p:nvPicPr>
          <p:cNvPr id="3074" name="Picture 2" descr="將損失值作為反饋信號來調節權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420888"/>
            <a:ext cx="4536504" cy="368926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403648" y="3573016"/>
            <a:ext cx="1872208" cy="2304256"/>
          </a:xfrm>
          <a:prstGeom prst="rect">
            <a:avLst/>
          </a:prstGeom>
          <a:noFill/>
          <a:ln w="28575">
            <a:solidFill>
              <a:srgbClr val="00B0F0"/>
            </a:solidFill>
            <a:prstDash val="sysDash"/>
          </a:ln>
        </p:spPr>
        <p:txBody>
          <a:bodyPr wrap="square" rtlCol="0">
            <a:spAutoFit/>
          </a:bodyPr>
          <a:lstStyle/>
          <a:p>
            <a:endParaRPr lang="zh-TW" altLang="en-US" dirty="0"/>
          </a:p>
        </p:txBody>
      </p:sp>
      <p:sp>
        <p:nvSpPr>
          <p:cNvPr id="6" name="矩形 5"/>
          <p:cNvSpPr/>
          <p:nvPr/>
        </p:nvSpPr>
        <p:spPr>
          <a:xfrm>
            <a:off x="209490" y="6561640"/>
            <a:ext cx="3138374" cy="215444"/>
          </a:xfrm>
          <a:prstGeom prst="rect">
            <a:avLst/>
          </a:prstGeom>
        </p:spPr>
        <p:txBody>
          <a:bodyPr wrap="square">
            <a:spAutoFit/>
          </a:bodyPr>
          <a:lstStyle/>
          <a:p>
            <a:r>
              <a:rPr lang="en-US" altLang="zh-TW" sz="800" dirty="0"/>
              <a:t> </a:t>
            </a:r>
            <a:r>
              <a:rPr lang="zh-TW" altLang="en-US" sz="800" dirty="0"/>
              <a:t>參考</a:t>
            </a:r>
            <a:r>
              <a:rPr lang="en-US" altLang="zh-TW" sz="800" dirty="0"/>
              <a:t>:</a:t>
            </a:r>
            <a:r>
              <a:rPr lang="zh-TW" altLang="en-US" sz="800" dirty="0"/>
              <a:t> </a:t>
            </a:r>
            <a:r>
              <a:rPr lang="en-US" altLang="zh-TW" sz="800" dirty="0"/>
              <a:t>https://blog.csdn.net/qq_44391957/article/details/127141662</a:t>
            </a:r>
            <a:endParaRPr lang="zh-TW" altLang="en-US" sz="800" dirty="0"/>
          </a:p>
        </p:txBody>
      </p:sp>
    </p:spTree>
    <p:extLst>
      <p:ext uri="{BB962C8B-B14F-4D97-AF65-F5344CB8AC3E}">
        <p14:creationId xmlns:p14="http://schemas.microsoft.com/office/powerpoint/2010/main" val="22467018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深度學習中為什麼要使用多於一個</a:t>
            </a:r>
            <a:r>
              <a:rPr lang="en-US" altLang="zh-TW" dirty="0"/>
              <a:t>epoch?</a:t>
            </a:r>
            <a:endParaRPr lang="zh-TW" altLang="en-US" dirty="0"/>
          </a:p>
        </p:txBody>
      </p:sp>
      <p:sp>
        <p:nvSpPr>
          <p:cNvPr id="3" name="內容版面配置區 2"/>
          <p:cNvSpPr>
            <a:spLocks noGrp="1"/>
          </p:cNvSpPr>
          <p:nvPr>
            <p:ph idx="1"/>
          </p:nvPr>
        </p:nvSpPr>
        <p:spPr/>
        <p:txBody>
          <a:bodyPr/>
          <a:lstStyle/>
          <a:p>
            <a:pPr marL="285750" indent="-285750">
              <a:buFont typeface="Arial" panose="020B0604020202020204" pitchFamily="34" charset="0"/>
              <a:buChar char="•"/>
            </a:pPr>
            <a:r>
              <a:rPr lang="zh-TW" altLang="zh-TW" sz="1400" b="0" dirty="0">
                <a:solidFill>
                  <a:srgbClr val="6931E7"/>
                </a:solidFill>
                <a:effectLst/>
              </a:rPr>
              <a:t>什麼</a:t>
            </a:r>
            <a:r>
              <a:rPr lang="zh-TW" altLang="zh-TW" sz="1400" b="0">
                <a:solidFill>
                  <a:srgbClr val="6931E7"/>
                </a:solidFill>
                <a:effectLst/>
              </a:rPr>
              <a:t>是</a:t>
            </a:r>
            <a:r>
              <a:rPr lang="en-US" altLang="zh-TW" sz="1400" b="0">
                <a:solidFill>
                  <a:srgbClr val="6931E7"/>
                </a:solidFill>
                <a:effectLst/>
              </a:rPr>
              <a:t>epoch   (</a:t>
            </a:r>
            <a:r>
              <a:rPr lang="zh-TW" altLang="en-US" sz="1400" b="0">
                <a:solidFill>
                  <a:srgbClr val="6931E7"/>
                </a:solidFill>
                <a:effectLst/>
              </a:rPr>
              <a:t>世代</a:t>
            </a:r>
            <a:r>
              <a:rPr lang="en-US" altLang="zh-TW" sz="1400" b="0">
                <a:solidFill>
                  <a:srgbClr val="6931E7"/>
                </a:solidFill>
                <a:effectLst/>
              </a:rPr>
              <a:t>/</a:t>
            </a:r>
            <a:r>
              <a:rPr lang="zh-TW" altLang="en-US" sz="1400" b="0">
                <a:solidFill>
                  <a:srgbClr val="6931E7"/>
                </a:solidFill>
                <a:effectLst/>
              </a:rPr>
              <a:t>回合</a:t>
            </a:r>
            <a:r>
              <a:rPr lang="en-US" altLang="zh-TW" sz="1400" b="0">
                <a:solidFill>
                  <a:srgbClr val="6931E7"/>
                </a:solidFill>
                <a:effectLst/>
              </a:rPr>
              <a:t>/</a:t>
            </a:r>
            <a:r>
              <a:rPr lang="zh-TW" altLang="en-US" sz="1400" b="0">
                <a:solidFill>
                  <a:srgbClr val="6931E7"/>
                </a:solidFill>
                <a:effectLst/>
              </a:rPr>
              <a:t>輪</a:t>
            </a:r>
            <a:r>
              <a:rPr lang="en-US" altLang="zh-TW" sz="1400" b="0">
                <a:solidFill>
                  <a:srgbClr val="6931E7"/>
                </a:solidFill>
                <a:effectLst/>
              </a:rPr>
              <a:t>) </a:t>
            </a:r>
            <a:r>
              <a:rPr lang="zh-TW" altLang="zh-TW" sz="1400" b="0">
                <a:solidFill>
                  <a:srgbClr val="6931E7"/>
                </a:solidFill>
                <a:effectLst/>
              </a:rPr>
              <a:t>？</a:t>
            </a:r>
            <a:endParaRPr lang="zh-TW" altLang="zh-TW" sz="1400" b="0" dirty="0">
              <a:solidFill>
                <a:srgbClr val="6931E7"/>
              </a:solidFill>
              <a:effectLst/>
            </a:endParaRPr>
          </a:p>
          <a:p>
            <a:r>
              <a:rPr lang="zh-TW" altLang="zh-TW" sz="1400" b="0" dirty="0">
                <a:effectLst/>
              </a:rPr>
              <a:t>當</a:t>
            </a:r>
            <a:r>
              <a:rPr lang="zh-TW" altLang="zh-TW" sz="1400" b="0" dirty="0">
                <a:solidFill>
                  <a:srgbClr val="C00000"/>
                </a:solidFill>
                <a:effectLst/>
              </a:rPr>
              <a:t>一個完整的資料集</a:t>
            </a:r>
            <a:r>
              <a:rPr lang="zh-TW" altLang="zh-TW" sz="1400" b="0" dirty="0">
                <a:effectLst/>
              </a:rPr>
              <a:t>通過了神經網路一次並且返回了一次，這個過程稱為一次</a:t>
            </a:r>
            <a:r>
              <a:rPr lang="en-US" altLang="zh-TW" sz="1400" b="0" dirty="0">
                <a:effectLst/>
              </a:rPr>
              <a:t>epoch</a:t>
            </a:r>
            <a:r>
              <a:rPr lang="zh-TW" altLang="zh-TW" sz="1400" b="0" dirty="0">
                <a:effectLst/>
              </a:rPr>
              <a:t>。然而，當一個</a:t>
            </a:r>
            <a:r>
              <a:rPr lang="en-US" altLang="zh-TW" sz="1400" b="0" dirty="0">
                <a:effectLst/>
              </a:rPr>
              <a:t>epoch</a:t>
            </a:r>
            <a:r>
              <a:rPr lang="zh-TW" altLang="zh-TW" sz="1400" b="0" dirty="0">
                <a:effectLst/>
              </a:rPr>
              <a:t>對於電腦而言太龐大的時候，就需要把它分成多個小塊</a:t>
            </a:r>
            <a:r>
              <a:rPr lang="zh-TW" altLang="en-US" sz="1400" b="0" dirty="0">
                <a:effectLst/>
              </a:rPr>
              <a:t>來訓練</a:t>
            </a:r>
            <a:r>
              <a:rPr lang="zh-TW" altLang="zh-TW" sz="1400" b="0" dirty="0">
                <a:effectLst/>
              </a:rPr>
              <a:t>。</a:t>
            </a:r>
            <a:r>
              <a:rPr lang="zh-TW" altLang="en-US" sz="1400" dirty="0">
                <a:solidFill>
                  <a:srgbClr val="FF0000"/>
                </a:solidFill>
                <a:effectLst/>
              </a:rPr>
              <a:t>即用</a:t>
            </a:r>
            <a:r>
              <a:rPr lang="en-US" altLang="zh-TW" sz="1400">
                <a:solidFill>
                  <a:srgbClr val="FF0000"/>
                </a:solidFill>
                <a:effectLst/>
              </a:rPr>
              <a:t>mini-batch</a:t>
            </a:r>
            <a:r>
              <a:rPr lang="zh-TW" altLang="en-US" sz="1400">
                <a:solidFill>
                  <a:srgbClr val="FF0000"/>
                </a:solidFill>
                <a:effectLst/>
              </a:rPr>
              <a:t>方法</a:t>
            </a:r>
            <a:endParaRPr lang="en-US" altLang="zh-TW" sz="1400">
              <a:solidFill>
                <a:srgbClr val="FF0000"/>
              </a:solidFill>
              <a:effectLst/>
            </a:endParaRPr>
          </a:p>
          <a:p>
            <a:endParaRPr lang="en-US" altLang="zh-TW" sz="1400" dirty="0">
              <a:solidFill>
                <a:srgbClr val="FF0000"/>
              </a:solidFill>
              <a:effectLst/>
            </a:endParaRPr>
          </a:p>
          <a:p>
            <a:pPr marL="285750" indent="-285750">
              <a:buFont typeface="Arial" panose="020B0604020202020204" pitchFamily="34" charset="0"/>
              <a:buChar char="•"/>
            </a:pPr>
            <a:r>
              <a:rPr lang="zh-TW" altLang="zh-TW" sz="1400" b="0" dirty="0">
                <a:solidFill>
                  <a:srgbClr val="6931E7"/>
                </a:solidFill>
                <a:effectLst/>
              </a:rPr>
              <a:t>為什麼要使用多於一個</a:t>
            </a:r>
            <a:r>
              <a:rPr lang="en-US" altLang="zh-TW" sz="1400" b="0" dirty="0">
                <a:solidFill>
                  <a:srgbClr val="6931E7"/>
                </a:solidFill>
                <a:effectLst/>
              </a:rPr>
              <a:t>epoch?</a:t>
            </a:r>
            <a:endParaRPr lang="zh-TW" altLang="zh-TW" sz="1400" b="0" dirty="0">
              <a:solidFill>
                <a:srgbClr val="6931E7"/>
              </a:solidFill>
              <a:effectLst/>
            </a:endParaRPr>
          </a:p>
          <a:p>
            <a:r>
              <a:rPr lang="zh-TW" altLang="zh-TW" sz="1400" b="0" dirty="0">
                <a:effectLst/>
              </a:rPr>
              <a:t>在神經網路中傳遞完整的資料集一次是不夠的，而且我們需要將完整的資料集在同樣的神經網路中傳遞多次。但請記住，我們使用的是有限的資料集，並且我們使用一個反覆運算過程即梯度下降來優化學習過程。如下圖所示。因此僅僅更新一次或者說使用一個</a:t>
            </a:r>
            <a:r>
              <a:rPr lang="en-US" altLang="zh-TW" sz="1400" b="0" dirty="0">
                <a:effectLst/>
              </a:rPr>
              <a:t>epoch</a:t>
            </a:r>
            <a:r>
              <a:rPr lang="zh-TW" altLang="zh-TW" sz="1400" b="0" dirty="0">
                <a:effectLst/>
              </a:rPr>
              <a:t>是不夠的。</a:t>
            </a:r>
            <a:r>
              <a:rPr lang="zh-TW" altLang="en-US" sz="1400" b="0" dirty="0">
                <a:effectLst/>
              </a:rPr>
              <a:t>隨著</a:t>
            </a:r>
            <a:r>
              <a:rPr lang="en-US" altLang="zh-TW" sz="1400" b="0" dirty="0">
                <a:effectLst/>
              </a:rPr>
              <a:t>epoch</a:t>
            </a:r>
            <a:r>
              <a:rPr lang="zh-TW" altLang="en-US" sz="1400" b="0" dirty="0">
                <a:effectLst/>
              </a:rPr>
              <a:t>數量增加，神經網路中的權重的更新次數也在增加，曲線從欠擬合</a:t>
            </a:r>
            <a:r>
              <a:rPr lang="en-US" altLang="zh-TW" sz="1400" b="0" dirty="0">
                <a:effectLst/>
              </a:rPr>
              <a:t>(</a:t>
            </a:r>
            <a:r>
              <a:rPr lang="en-US" altLang="zh-TW" sz="1400" b="0" dirty="0" err="1">
                <a:effectLst/>
              </a:rPr>
              <a:t>underfitting</a:t>
            </a:r>
            <a:r>
              <a:rPr lang="en-US" altLang="zh-TW" sz="1400" b="0" dirty="0">
                <a:effectLst/>
              </a:rPr>
              <a:t>)</a:t>
            </a:r>
            <a:r>
              <a:rPr lang="zh-TW" altLang="en-US" sz="1400" b="0" dirty="0">
                <a:effectLst/>
              </a:rPr>
              <a:t>變得過擬合</a:t>
            </a:r>
            <a:r>
              <a:rPr lang="en-US" altLang="zh-TW" sz="1400" b="0" dirty="0">
                <a:effectLst/>
              </a:rPr>
              <a:t>(overfitting)</a:t>
            </a:r>
            <a:r>
              <a:rPr lang="zh-TW" altLang="en-US" sz="1400" b="0" dirty="0">
                <a:effectLst/>
              </a:rPr>
              <a:t>。</a:t>
            </a:r>
            <a:endParaRPr lang="zh-TW" altLang="zh-TW" sz="1400" b="0" dirty="0">
              <a:effectLst/>
            </a:endParaRPr>
          </a:p>
          <a:p>
            <a:endParaRPr lang="zh-TW" altLang="zh-TW" sz="2000" dirty="0">
              <a:effectLst/>
            </a:endParaRPr>
          </a:p>
        </p:txBody>
      </p:sp>
      <p:pic>
        <p:nvPicPr>
          <p:cNvPr id="1026" name="Picture 2" descr="https://img-blog.csdn.net/20171122112111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797622"/>
            <a:ext cx="7115944" cy="25439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單箭頭接點 4"/>
          <p:cNvCxnSpPr/>
          <p:nvPr/>
        </p:nvCxnSpPr>
        <p:spPr>
          <a:xfrm flipH="1">
            <a:off x="1187625" y="6297167"/>
            <a:ext cx="6264695"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596336" y="6027379"/>
            <a:ext cx="918841" cy="461665"/>
          </a:xfrm>
          <a:prstGeom prst="rect">
            <a:avLst/>
          </a:prstGeom>
        </p:spPr>
        <p:txBody>
          <a:bodyPr wrap="none">
            <a:spAutoFit/>
          </a:bodyPr>
          <a:lstStyle/>
          <a:p>
            <a:r>
              <a:rPr lang="en-US" altLang="zh-TW" dirty="0">
                <a:solidFill>
                  <a:srgbClr val="0070C0"/>
                </a:solidFill>
              </a:rPr>
              <a:t>epoch</a:t>
            </a:r>
            <a:endParaRPr lang="zh-TW" altLang="en-US" dirty="0">
              <a:solidFill>
                <a:srgbClr val="0070C0"/>
              </a:solidFill>
            </a:endParaRPr>
          </a:p>
        </p:txBody>
      </p:sp>
    </p:spTree>
    <p:extLst>
      <p:ext uri="{BB962C8B-B14F-4D97-AF65-F5344CB8AC3E}">
        <p14:creationId xmlns:p14="http://schemas.microsoft.com/office/powerpoint/2010/main" val="344915971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幾個</a:t>
            </a:r>
            <a:r>
              <a:rPr lang="en-US" altLang="zh-TW" dirty="0"/>
              <a:t>epoch</a:t>
            </a:r>
            <a:r>
              <a:rPr lang="zh-TW" altLang="zh-TW" dirty="0"/>
              <a:t>才是合適的呢？</a:t>
            </a:r>
            <a:endParaRPr lang="zh-TW" altLang="en-US" dirty="0"/>
          </a:p>
        </p:txBody>
      </p:sp>
      <p:sp>
        <p:nvSpPr>
          <p:cNvPr id="3" name="內容版面配置區 2"/>
          <p:cNvSpPr>
            <a:spLocks noGrp="1"/>
          </p:cNvSpPr>
          <p:nvPr>
            <p:ph idx="1"/>
          </p:nvPr>
        </p:nvSpPr>
        <p:spPr/>
        <p:txBody>
          <a:bodyPr/>
          <a:lstStyle/>
          <a:p>
            <a:r>
              <a:rPr lang="zh-TW" altLang="en-US" sz="1600" b="0" dirty="0">
                <a:effectLst/>
              </a:rPr>
              <a:t>這個問題並沒有正確的答案。對於不同的資料集，答案是不一樣的。但是資料的多樣性會影響合適的</a:t>
            </a:r>
            <a:r>
              <a:rPr lang="en-US" altLang="zh-TW" sz="1600" b="0" dirty="0">
                <a:effectLst/>
              </a:rPr>
              <a:t>epoch</a:t>
            </a:r>
            <a:r>
              <a:rPr lang="zh-TW" altLang="en-US" sz="1600" b="0" dirty="0">
                <a:effectLst/>
              </a:rPr>
              <a:t>的數量。比如，只有黑色的貓的資料集，以及有各種顏色的貓的資料集。</a:t>
            </a:r>
            <a:endParaRPr lang="en-US" altLang="zh-TW" sz="1600" b="0" dirty="0">
              <a:effectLst/>
            </a:endParaRPr>
          </a:p>
          <a:p>
            <a:endParaRPr lang="en-US" altLang="zh-TW" sz="1600" b="0" dirty="0">
              <a:effectLst/>
            </a:endParaRPr>
          </a:p>
          <a:p>
            <a:r>
              <a:rPr lang="zh-TW" altLang="zh-TW" sz="1600" b="0" dirty="0">
                <a:effectLst/>
              </a:rPr>
              <a:t>其他與</a:t>
            </a:r>
            <a:r>
              <a:rPr lang="en-US" altLang="zh-TW" sz="1600" b="0" dirty="0">
                <a:effectLst/>
              </a:rPr>
              <a:t>epoch</a:t>
            </a:r>
            <a:r>
              <a:rPr lang="zh-TW" altLang="zh-TW" sz="1600" b="0" dirty="0">
                <a:effectLst/>
              </a:rPr>
              <a:t>有關的參數</a:t>
            </a:r>
          </a:p>
          <a:p>
            <a:pPr marL="285750" indent="-285750">
              <a:buFont typeface="Arial" panose="020B0604020202020204" pitchFamily="34" charset="0"/>
              <a:buChar char="•"/>
            </a:pPr>
            <a:r>
              <a:rPr lang="en-US" altLang="zh-TW" sz="1600" b="0" dirty="0">
                <a:effectLst/>
              </a:rPr>
              <a:t>Batch Size (</a:t>
            </a:r>
            <a:r>
              <a:rPr lang="zh-TW" altLang="en-US" sz="1600" b="0" dirty="0">
                <a:effectLst/>
              </a:rPr>
              <a:t>批次大小</a:t>
            </a:r>
            <a:r>
              <a:rPr lang="en-US" altLang="zh-TW" sz="1600" b="0" dirty="0">
                <a:effectLst/>
              </a:rPr>
              <a:t>)</a:t>
            </a:r>
            <a:endParaRPr lang="zh-TW" altLang="zh-TW" sz="1600" b="0" dirty="0">
              <a:effectLst/>
            </a:endParaRPr>
          </a:p>
          <a:p>
            <a:pPr lvl="3"/>
            <a:r>
              <a:rPr lang="en-US" altLang="zh-TW" sz="1600" b="0" dirty="0">
                <a:effectLst/>
              </a:rPr>
              <a:t>batch size</a:t>
            </a:r>
            <a:r>
              <a:rPr lang="zh-TW" altLang="zh-TW" sz="1600" b="0" dirty="0">
                <a:effectLst/>
              </a:rPr>
              <a:t>將決定我們一次訓練的樣本數目。注意：</a:t>
            </a:r>
            <a:r>
              <a:rPr lang="en-US" altLang="zh-TW" sz="1600" b="0" dirty="0">
                <a:effectLst/>
              </a:rPr>
              <a:t>batch size </a:t>
            </a:r>
            <a:r>
              <a:rPr lang="zh-TW" altLang="zh-TW" sz="1600" b="0" dirty="0">
                <a:effectLst/>
              </a:rPr>
              <a:t>和</a:t>
            </a:r>
            <a:r>
              <a:rPr lang="en-US" altLang="zh-TW" sz="1600" b="0" dirty="0">
                <a:effectLst/>
              </a:rPr>
              <a:t> number of batches (</a:t>
            </a:r>
            <a:r>
              <a:rPr lang="zh-TW" altLang="en-US" sz="1600" b="0" dirty="0">
                <a:effectLst/>
              </a:rPr>
              <a:t>幾批次</a:t>
            </a:r>
            <a:r>
              <a:rPr lang="en-US" altLang="zh-TW" sz="1600" b="0" dirty="0">
                <a:effectLst/>
              </a:rPr>
              <a:t>)</a:t>
            </a:r>
            <a:r>
              <a:rPr lang="zh-TW" altLang="zh-TW" sz="1600" b="0" dirty="0">
                <a:effectLst/>
              </a:rPr>
              <a:t>是不同的。在不能將資料一次性通過神經網路的時候，就需要將資料集分成幾個</a:t>
            </a:r>
            <a:r>
              <a:rPr lang="en-US" altLang="zh-TW" sz="1600" b="0" dirty="0">
                <a:effectLst/>
              </a:rPr>
              <a:t>batch</a:t>
            </a:r>
            <a:r>
              <a:rPr lang="zh-TW" altLang="zh-TW" sz="1600" b="0" dirty="0">
                <a:effectLst/>
              </a:rPr>
              <a:t>。</a:t>
            </a:r>
          </a:p>
          <a:p>
            <a:r>
              <a:rPr lang="en-US" altLang="zh-TW" sz="1600" b="0">
                <a:effectLst/>
              </a:rPr>
              <a:t> Iteration</a:t>
            </a:r>
            <a:r>
              <a:rPr lang="en-US" altLang="zh-TW" sz="1600" b="0" dirty="0">
                <a:effectLst/>
              </a:rPr>
              <a:t>/step  (</a:t>
            </a:r>
            <a:r>
              <a:rPr lang="zh-TW" altLang="en-US" sz="1600" b="0" dirty="0">
                <a:effectLst/>
              </a:rPr>
              <a:t>指</a:t>
            </a:r>
            <a:r>
              <a:rPr lang="en-US" altLang="zh-TW" sz="1600" b="0" dirty="0">
                <a:effectLst/>
              </a:rPr>
              <a:t>batch iterations; </a:t>
            </a:r>
            <a:r>
              <a:rPr lang="en-US" altLang="zh-TW" sz="1600" b="0" dirty="0" err="1">
                <a:effectLst/>
              </a:rPr>
              <a:t>steps_per_epoch</a:t>
            </a:r>
            <a:r>
              <a:rPr lang="en-US" altLang="zh-TW" sz="1600" b="0" dirty="0">
                <a:effectLst/>
              </a:rPr>
              <a:t>)</a:t>
            </a:r>
            <a:endParaRPr lang="zh-TW" altLang="zh-TW" sz="1600" b="0" dirty="0">
              <a:effectLst/>
            </a:endParaRPr>
          </a:p>
          <a:p>
            <a:pPr lvl="3"/>
            <a:r>
              <a:rPr lang="en-US" altLang="zh-TW" sz="1600" dirty="0"/>
              <a:t>Iteration</a:t>
            </a:r>
            <a:r>
              <a:rPr lang="zh-TW" altLang="zh-TW" sz="1600" dirty="0"/>
              <a:t>是</a:t>
            </a:r>
            <a:r>
              <a:rPr lang="en-US" altLang="zh-TW" sz="1600" dirty="0"/>
              <a:t>batch</a:t>
            </a:r>
            <a:r>
              <a:rPr lang="zh-TW" altLang="zh-TW" sz="1600" dirty="0"/>
              <a:t>需要完成一個</a:t>
            </a:r>
            <a:r>
              <a:rPr lang="en-US" altLang="zh-TW" sz="1600" dirty="0"/>
              <a:t>epoch</a:t>
            </a:r>
            <a:r>
              <a:rPr lang="zh-TW" altLang="zh-TW" sz="1600" dirty="0"/>
              <a:t>的次數。</a:t>
            </a:r>
            <a:r>
              <a:rPr lang="en-US" altLang="zh-TW" sz="1600" dirty="0"/>
              <a:t>(</a:t>
            </a:r>
            <a:r>
              <a:rPr lang="zh-TW" altLang="en-US" sz="1600" dirty="0"/>
              <a:t>即一個</a:t>
            </a:r>
            <a:r>
              <a:rPr lang="en-US" altLang="zh-TW" sz="1600" dirty="0"/>
              <a:t>epoch</a:t>
            </a:r>
            <a:r>
              <a:rPr lang="zh-TW" altLang="en-US" sz="1600" dirty="0"/>
              <a:t>可分成幾批資料</a:t>
            </a:r>
            <a:r>
              <a:rPr lang="en-US" altLang="zh-TW" sz="1600" dirty="0"/>
              <a:t>), </a:t>
            </a:r>
            <a:r>
              <a:rPr lang="zh-TW" altLang="en-US" sz="1600" dirty="0"/>
              <a:t>或花幾步</a:t>
            </a:r>
            <a:r>
              <a:rPr lang="en-US" altLang="zh-TW" sz="1600" dirty="0"/>
              <a:t>(step)</a:t>
            </a:r>
            <a:r>
              <a:rPr lang="zh-TW" altLang="en-US" sz="1600" dirty="0"/>
              <a:t>來更新權重</a:t>
            </a:r>
            <a:r>
              <a:rPr lang="en-US" altLang="zh-TW" sz="1600" dirty="0"/>
              <a:t>.</a:t>
            </a:r>
            <a:r>
              <a:rPr lang="zh-TW" altLang="zh-TW" sz="1600" dirty="0"/>
              <a:t>舉個例子：</a:t>
            </a:r>
          </a:p>
          <a:p>
            <a:r>
              <a:rPr lang="en-US" altLang="zh-TW" sz="1600" b="0">
                <a:effectLst/>
              </a:rPr>
              <a:t> </a:t>
            </a:r>
            <a:r>
              <a:rPr lang="zh-TW" altLang="zh-TW" sz="1200" b="0">
                <a:effectLst/>
              </a:rPr>
              <a:t>料</a:t>
            </a:r>
            <a:r>
              <a:rPr lang="zh-TW" altLang="zh-TW" sz="1200" b="0" dirty="0">
                <a:effectLst/>
              </a:rPr>
              <a:t>集</a:t>
            </a:r>
            <a:r>
              <a:rPr lang="zh-TW" altLang="zh-TW" sz="1200" b="0">
                <a:effectLst/>
              </a:rPr>
              <a:t>有</a:t>
            </a:r>
            <a:r>
              <a:rPr lang="en-US" altLang="zh-TW" sz="1200" b="0">
                <a:effectLst/>
              </a:rPr>
              <a:t> </a:t>
            </a:r>
            <a:r>
              <a:rPr lang="en-US" altLang="zh-TW" sz="1050" b="0">
                <a:solidFill>
                  <a:srgbClr val="A31515"/>
                </a:solidFill>
                <a:effectLst/>
                <a:latin typeface="Courier New" panose="02070309020205020404" pitchFamily="49" charset="0"/>
              </a:rPr>
              <a:t>42000</a:t>
            </a:r>
            <a:r>
              <a:rPr lang="en-US" altLang="zh-TW" sz="1200" b="0">
                <a:effectLst/>
              </a:rPr>
              <a:t> </a:t>
            </a:r>
            <a:r>
              <a:rPr lang="zh-TW" altLang="zh-TW" sz="1200" b="0" dirty="0">
                <a:effectLst/>
              </a:rPr>
              <a:t>張</a:t>
            </a:r>
            <a:r>
              <a:rPr lang="zh-TW" altLang="zh-TW" sz="1200" b="0">
                <a:effectLst/>
              </a:rPr>
              <a:t>訓練圖片，</a:t>
            </a:r>
            <a:r>
              <a:rPr lang="en-US" altLang="zh-TW" sz="1200" b="0">
                <a:effectLst/>
              </a:rPr>
              <a:t>10%</a:t>
            </a:r>
            <a:r>
              <a:rPr lang="zh-TW" altLang="en-US" sz="1200" b="0">
                <a:effectLst/>
              </a:rPr>
              <a:t>當</a:t>
            </a:r>
            <a:r>
              <a:rPr lang="en-US" altLang="zh-TW" sz="1200" b="0">
                <a:effectLst/>
              </a:rPr>
              <a:t>validation (Training: 37800; Validation: 4200)</a:t>
            </a:r>
            <a:r>
              <a:rPr lang="zh-TW" altLang="zh-TW" sz="1200" b="0">
                <a:effectLst/>
              </a:rPr>
              <a:t>，</a:t>
            </a:r>
            <a:r>
              <a:rPr lang="zh-TW" altLang="en-US" sz="1050" b="0">
                <a:solidFill>
                  <a:srgbClr val="A31515"/>
                </a:solidFill>
                <a:effectLst/>
                <a:latin typeface="Courier New" panose="02070309020205020404" pitchFamily="49" charset="0"/>
              </a:rPr>
              <a:t> </a:t>
            </a:r>
            <a:r>
              <a:rPr lang="en-US" altLang="zh-TW" sz="1050" b="0">
                <a:solidFill>
                  <a:srgbClr val="A31515"/>
                </a:solidFill>
                <a:effectLst/>
                <a:latin typeface="Courier New" panose="02070309020205020404" pitchFamily="49" charset="0"/>
              </a:rPr>
              <a:t>28000</a:t>
            </a:r>
            <a:r>
              <a:rPr lang="en-US" altLang="zh-TW" sz="1200" b="0">
                <a:effectLst/>
              </a:rPr>
              <a:t> </a:t>
            </a:r>
            <a:r>
              <a:rPr lang="zh-TW" altLang="zh-TW" sz="1200" b="0" dirty="0">
                <a:effectLst/>
              </a:rPr>
              <a:t>張測試圖片。現在選擇</a:t>
            </a:r>
            <a:r>
              <a:rPr lang="en-US" altLang="zh-TW" sz="1200" b="0" dirty="0">
                <a:effectLst/>
              </a:rPr>
              <a:t> Batch Size </a:t>
            </a:r>
            <a:r>
              <a:rPr lang="en-US" altLang="zh-TW" sz="1200" b="0">
                <a:effectLst/>
              </a:rPr>
              <a:t>= 128 </a:t>
            </a:r>
            <a:r>
              <a:rPr lang="zh-TW" altLang="zh-TW" sz="1200" b="0" dirty="0">
                <a:effectLst/>
              </a:rPr>
              <a:t>對</a:t>
            </a:r>
            <a:r>
              <a:rPr lang="zh-TW" altLang="zh-TW" sz="1200" b="0">
                <a:effectLst/>
              </a:rPr>
              <a:t>模型進行</a:t>
            </a:r>
            <a:r>
              <a:rPr lang="en-US" altLang="zh-TW" sz="1200" b="0">
                <a:effectLst/>
              </a:rPr>
              <a:t> 60 epoch</a:t>
            </a:r>
            <a:r>
              <a:rPr lang="zh-TW" altLang="zh-TW" sz="1200" b="0">
                <a:effectLst/>
              </a:rPr>
              <a:t>訓練</a:t>
            </a:r>
            <a:r>
              <a:rPr lang="zh-TW" altLang="zh-TW" sz="1200" b="0" dirty="0">
                <a:effectLst/>
              </a:rPr>
              <a:t>。</a:t>
            </a:r>
          </a:p>
          <a:p>
            <a:r>
              <a:rPr lang="zh-TW" altLang="zh-TW" sz="1200" dirty="0">
                <a:effectLst/>
              </a:rPr>
              <a:t>每個</a:t>
            </a:r>
            <a:r>
              <a:rPr lang="en-US" altLang="zh-TW" sz="1200" dirty="0">
                <a:effectLst/>
              </a:rPr>
              <a:t> Epoch </a:t>
            </a:r>
            <a:r>
              <a:rPr lang="zh-TW" altLang="zh-TW" sz="1200" dirty="0">
                <a:effectLst/>
              </a:rPr>
              <a:t>要訓練的圖片數量</a:t>
            </a:r>
            <a:r>
              <a:rPr lang="zh-TW" altLang="zh-TW" sz="1200">
                <a:effectLst/>
              </a:rPr>
              <a:t>：</a:t>
            </a:r>
            <a:r>
              <a:rPr lang="en-US" altLang="zh-TW" sz="1200">
                <a:effectLst/>
              </a:rPr>
              <a:t> </a:t>
            </a:r>
            <a:r>
              <a:rPr lang="en-US" altLang="zh-TW" sz="1200">
                <a:solidFill>
                  <a:srgbClr val="FF0000"/>
                </a:solidFill>
                <a:effectLst/>
              </a:rPr>
              <a:t>37800</a:t>
            </a:r>
            <a:endParaRPr lang="zh-TW" altLang="zh-TW" sz="1200" dirty="0">
              <a:solidFill>
                <a:srgbClr val="FF0000"/>
              </a:solidFill>
              <a:effectLst/>
            </a:endParaRPr>
          </a:p>
          <a:p>
            <a:r>
              <a:rPr lang="zh-TW" altLang="zh-TW" sz="1200" dirty="0">
                <a:effectLst/>
              </a:rPr>
              <a:t>訓練集具有的</a:t>
            </a:r>
            <a:r>
              <a:rPr lang="en-US" altLang="zh-TW" sz="1200" dirty="0">
                <a:effectLst/>
              </a:rPr>
              <a:t> Batch </a:t>
            </a:r>
            <a:r>
              <a:rPr lang="zh-TW" altLang="zh-TW" sz="1200" dirty="0">
                <a:effectLst/>
              </a:rPr>
              <a:t>個數</a:t>
            </a:r>
            <a:r>
              <a:rPr lang="zh-TW" altLang="zh-TW" sz="1200">
                <a:effectLst/>
              </a:rPr>
              <a:t>：</a:t>
            </a:r>
            <a:r>
              <a:rPr lang="en-US" altLang="zh-TW" sz="1200">
                <a:effectLst/>
              </a:rPr>
              <a:t> </a:t>
            </a:r>
            <a:r>
              <a:rPr lang="en-US" altLang="zh-TW" sz="1200">
                <a:solidFill>
                  <a:srgbClr val="FF0000"/>
                </a:solidFill>
                <a:effectLst/>
              </a:rPr>
              <a:t>37800/128=295+1=296</a:t>
            </a:r>
            <a:endParaRPr lang="zh-TW" altLang="zh-TW" sz="1200" dirty="0">
              <a:solidFill>
                <a:srgbClr val="FF0000"/>
              </a:solidFill>
              <a:effectLst/>
            </a:endParaRPr>
          </a:p>
          <a:p>
            <a:r>
              <a:rPr lang="zh-TW" altLang="zh-TW" sz="1200" dirty="0">
                <a:effectLst/>
              </a:rPr>
              <a:t>每個</a:t>
            </a:r>
            <a:r>
              <a:rPr lang="en-US" altLang="zh-TW" sz="1200" dirty="0">
                <a:effectLst/>
              </a:rPr>
              <a:t> Epoch </a:t>
            </a:r>
            <a:r>
              <a:rPr lang="zh-TW" altLang="zh-TW" sz="1200" dirty="0">
                <a:effectLst/>
              </a:rPr>
              <a:t>需要完成的</a:t>
            </a:r>
            <a:r>
              <a:rPr lang="en-US" altLang="zh-TW" sz="1200" dirty="0">
                <a:effectLst/>
              </a:rPr>
              <a:t> Batch </a:t>
            </a:r>
            <a:r>
              <a:rPr lang="zh-TW" altLang="zh-TW" sz="1200" dirty="0">
                <a:effectLst/>
              </a:rPr>
              <a:t>個數</a:t>
            </a:r>
            <a:r>
              <a:rPr lang="zh-TW" altLang="zh-TW" sz="1200">
                <a:effectLst/>
              </a:rPr>
              <a:t>：</a:t>
            </a:r>
            <a:r>
              <a:rPr lang="en-US" altLang="zh-TW" sz="1200">
                <a:effectLst/>
              </a:rPr>
              <a:t> 296 ;  </a:t>
            </a:r>
            <a:r>
              <a:rPr lang="zh-TW" altLang="en-US" sz="1200">
                <a:effectLst/>
              </a:rPr>
              <a:t>即</a:t>
            </a:r>
            <a:r>
              <a:rPr lang="zh-TW" altLang="zh-TW" sz="1200">
                <a:effectLst/>
              </a:rPr>
              <a:t>每</a:t>
            </a:r>
            <a:r>
              <a:rPr lang="zh-TW" altLang="zh-TW" sz="1200" dirty="0">
                <a:effectLst/>
              </a:rPr>
              <a:t>個</a:t>
            </a:r>
            <a:r>
              <a:rPr lang="en-US" altLang="zh-TW" sz="1200" dirty="0">
                <a:effectLst/>
              </a:rPr>
              <a:t> Epoch </a:t>
            </a:r>
            <a:r>
              <a:rPr lang="zh-TW" altLang="zh-TW" sz="1200" dirty="0">
                <a:effectLst/>
              </a:rPr>
              <a:t>具有的</a:t>
            </a:r>
            <a:r>
              <a:rPr lang="en-US" altLang="zh-TW" sz="1200" dirty="0">
                <a:effectLst/>
              </a:rPr>
              <a:t> Iteration </a:t>
            </a:r>
            <a:r>
              <a:rPr lang="zh-TW" altLang="zh-TW" sz="1200" dirty="0">
                <a:effectLst/>
              </a:rPr>
              <a:t>個數</a:t>
            </a:r>
            <a:r>
              <a:rPr lang="zh-TW" altLang="zh-TW" sz="1200">
                <a:effectLst/>
              </a:rPr>
              <a:t>：</a:t>
            </a:r>
            <a:r>
              <a:rPr lang="en-US" altLang="zh-TW" sz="1200">
                <a:effectLst/>
              </a:rPr>
              <a:t> 296</a:t>
            </a:r>
            <a:endParaRPr lang="zh-TW" altLang="zh-TW" sz="1200" dirty="0">
              <a:effectLst/>
            </a:endParaRPr>
          </a:p>
          <a:p>
            <a:r>
              <a:rPr lang="zh-TW" altLang="en-US" sz="1200">
                <a:effectLst/>
              </a:rPr>
              <a:t>即 </a:t>
            </a:r>
            <a:r>
              <a:rPr lang="zh-TW" altLang="zh-TW" sz="1200">
                <a:effectLst/>
              </a:rPr>
              <a:t>每</a:t>
            </a:r>
            <a:r>
              <a:rPr lang="zh-TW" altLang="zh-TW" sz="1200" dirty="0">
                <a:effectLst/>
              </a:rPr>
              <a:t>個</a:t>
            </a:r>
            <a:r>
              <a:rPr lang="en-US" altLang="zh-TW" sz="1200" dirty="0">
                <a:effectLst/>
              </a:rPr>
              <a:t> Epoch </a:t>
            </a:r>
            <a:r>
              <a:rPr lang="zh-TW" altLang="zh-TW" sz="1200" dirty="0">
                <a:effectLst/>
              </a:rPr>
              <a:t>中發生模型權重更新的次數</a:t>
            </a:r>
            <a:r>
              <a:rPr lang="en-US" altLang="zh-TW" sz="1200" dirty="0">
                <a:effectLst/>
              </a:rPr>
              <a:t> (step)</a:t>
            </a:r>
            <a:r>
              <a:rPr lang="zh-TW" altLang="zh-TW" sz="1200">
                <a:effectLst/>
              </a:rPr>
              <a:t>：</a:t>
            </a:r>
            <a:r>
              <a:rPr lang="en-US" altLang="zh-TW" sz="1200">
                <a:effectLst/>
              </a:rPr>
              <a:t> 296</a:t>
            </a:r>
            <a:endParaRPr lang="zh-TW" altLang="zh-TW" sz="1200" dirty="0">
              <a:effectLst/>
            </a:endParaRPr>
          </a:p>
          <a:p>
            <a:r>
              <a:rPr lang="zh-TW" altLang="zh-TW" sz="1200">
                <a:effectLst/>
              </a:rPr>
              <a:t>訓練</a:t>
            </a:r>
            <a:r>
              <a:rPr lang="en-US" altLang="zh-TW" sz="1200">
                <a:effectLst/>
              </a:rPr>
              <a:t> 60 </a:t>
            </a:r>
            <a:r>
              <a:rPr lang="zh-TW" altLang="zh-TW" sz="1200">
                <a:effectLst/>
              </a:rPr>
              <a:t>代</a:t>
            </a:r>
            <a:r>
              <a:rPr lang="zh-TW" altLang="zh-TW" sz="1200" dirty="0">
                <a:effectLst/>
              </a:rPr>
              <a:t>後，模型權重更新的</a:t>
            </a:r>
            <a:r>
              <a:rPr lang="zh-TW" altLang="zh-TW" sz="1200">
                <a:effectLst/>
              </a:rPr>
              <a:t>次數：</a:t>
            </a:r>
            <a:r>
              <a:rPr lang="en-US" altLang="zh-TW" sz="1200">
                <a:effectLst/>
              </a:rPr>
              <a:t>296*60= 5920 </a:t>
            </a:r>
            <a:r>
              <a:rPr lang="zh-TW" altLang="en-US" sz="1200">
                <a:effectLst/>
              </a:rPr>
              <a:t>次</a:t>
            </a:r>
            <a:endParaRPr lang="zh-TW" altLang="en-US" sz="1200" b="0" dirty="0">
              <a:effectLst/>
            </a:endParaRPr>
          </a:p>
        </p:txBody>
      </p:sp>
      <p:pic>
        <p:nvPicPr>
          <p:cNvPr id="6" name="圖片 5">
            <a:extLst>
              <a:ext uri="{FF2B5EF4-FFF2-40B4-BE49-F238E27FC236}">
                <a16:creationId xmlns:a16="http://schemas.microsoft.com/office/drawing/2014/main" id="{D176DD1E-C42E-5061-2D13-A8D5B195B33F}"/>
              </a:ext>
            </a:extLst>
          </p:cNvPr>
          <p:cNvPicPr>
            <a:picLocks noChangeAspect="1"/>
          </p:cNvPicPr>
          <p:nvPr/>
        </p:nvPicPr>
        <p:blipFill>
          <a:blip r:embed="rId2"/>
          <a:stretch>
            <a:fillRect/>
          </a:stretch>
        </p:blipFill>
        <p:spPr>
          <a:xfrm>
            <a:off x="107504" y="5694750"/>
            <a:ext cx="6552728" cy="244267"/>
          </a:xfrm>
          <a:prstGeom prst="rect">
            <a:avLst/>
          </a:prstGeom>
        </p:spPr>
      </p:pic>
      <p:pic>
        <p:nvPicPr>
          <p:cNvPr id="8" name="圖片 7">
            <a:extLst>
              <a:ext uri="{FF2B5EF4-FFF2-40B4-BE49-F238E27FC236}">
                <a16:creationId xmlns:a16="http://schemas.microsoft.com/office/drawing/2014/main" id="{AAB60E20-563C-A84F-BEC8-2755609DA5BA}"/>
              </a:ext>
            </a:extLst>
          </p:cNvPr>
          <p:cNvPicPr>
            <a:picLocks noChangeAspect="1"/>
          </p:cNvPicPr>
          <p:nvPr/>
        </p:nvPicPr>
        <p:blipFill>
          <a:blip r:embed="rId3"/>
          <a:stretch>
            <a:fillRect/>
          </a:stretch>
        </p:blipFill>
        <p:spPr>
          <a:xfrm>
            <a:off x="107504" y="6159574"/>
            <a:ext cx="8790194" cy="661800"/>
          </a:xfrm>
          <a:prstGeom prst="rect">
            <a:avLst/>
          </a:prstGeom>
        </p:spPr>
      </p:pic>
    </p:spTree>
    <p:extLst>
      <p:ext uri="{BB962C8B-B14F-4D97-AF65-F5344CB8AC3E}">
        <p14:creationId xmlns:p14="http://schemas.microsoft.com/office/powerpoint/2010/main" val="410051141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7229" y="209285"/>
            <a:ext cx="8928992" cy="929117"/>
          </a:xfrm>
        </p:spPr>
        <p:txBody>
          <a:bodyPr/>
          <a:lstStyle/>
          <a:p>
            <a:r>
              <a:rPr lang="zh-TW" altLang="en-US" sz="3200" dirty="0"/>
              <a:t>訓練時的學習曲線</a:t>
            </a:r>
            <a:r>
              <a:rPr lang="en-US" altLang="zh-TW" sz="3200" dirty="0"/>
              <a:t>(</a:t>
            </a:r>
            <a:r>
              <a:rPr lang="zh-TW" altLang="en-US" sz="3200" dirty="0"/>
              <a:t>誤差曲線</a:t>
            </a:r>
            <a:r>
              <a:rPr lang="en-US" altLang="zh-TW" sz="3200" dirty="0"/>
              <a:t>)</a:t>
            </a:r>
            <a:r>
              <a:rPr lang="zh-TW" altLang="en-US" sz="3200" dirty="0"/>
              <a:t> </a:t>
            </a:r>
            <a:br>
              <a:rPr lang="en-US" altLang="zh-TW" sz="3200" dirty="0"/>
            </a:br>
            <a:r>
              <a:rPr lang="en-US" altLang="zh-TW" sz="3200" dirty="0"/>
              <a:t>learning curve / loss curve</a:t>
            </a:r>
            <a:endParaRPr lang="zh-TW" altLang="en-US" sz="3200" dirty="0"/>
          </a:p>
        </p:txBody>
      </p:sp>
      <p:sp>
        <p:nvSpPr>
          <p:cNvPr id="3" name="內容版面配置區 2"/>
          <p:cNvSpPr>
            <a:spLocks noGrp="1"/>
          </p:cNvSpPr>
          <p:nvPr>
            <p:ph idx="1"/>
          </p:nvPr>
        </p:nvSpPr>
        <p:spPr/>
        <p:txBody>
          <a:bodyPr/>
          <a:lstStyle/>
          <a:p>
            <a:r>
              <a:rPr lang="en-US" altLang="zh-TW" sz="2000" dirty="0"/>
              <a:t>Liner regression</a:t>
            </a:r>
            <a:r>
              <a:rPr lang="zh-TW" altLang="en-US" sz="2000" dirty="0"/>
              <a:t>線性回歸模型</a:t>
            </a:r>
            <a:r>
              <a:rPr lang="en-US" altLang="zh-TW" sz="2000" dirty="0"/>
              <a:t>(</a:t>
            </a:r>
            <a:r>
              <a:rPr lang="zh-TW" altLang="en-US" sz="2000" dirty="0"/>
              <a:t>模型能力較差</a:t>
            </a:r>
            <a:r>
              <a:rPr lang="en-US" altLang="zh-TW" sz="2000" dirty="0"/>
              <a:t>)</a:t>
            </a:r>
            <a:r>
              <a:rPr lang="zh-TW" altLang="en-US" sz="2000" dirty="0"/>
              <a:t>只需要一個</a:t>
            </a:r>
            <a:r>
              <a:rPr lang="en-US" altLang="zh-TW" sz="2000" dirty="0"/>
              <a:t>epoch</a:t>
            </a:r>
            <a:r>
              <a:rPr lang="zh-TW" altLang="en-US" sz="2000" dirty="0"/>
              <a:t>訓練</a:t>
            </a:r>
            <a:r>
              <a:rPr lang="en-US" altLang="zh-TW" sz="2000" dirty="0"/>
              <a:t>.</a:t>
            </a:r>
            <a:r>
              <a:rPr lang="zh-TW" altLang="en-US" sz="2000" dirty="0"/>
              <a:t>其曲線如下</a:t>
            </a:r>
            <a:r>
              <a:rPr lang="en-US" altLang="zh-TW" sz="2000" dirty="0">
                <a:sym typeface="Wingdings" panose="05000000000000000000" pitchFamily="2" charset="2"/>
              </a:rPr>
              <a:t>: </a:t>
            </a:r>
            <a:r>
              <a:rPr lang="en-US" altLang="zh-TW" sz="1400" b="0" dirty="0">
                <a:effectLst/>
                <a:sym typeface="Wingdings" panose="05000000000000000000" pitchFamily="2" charset="2"/>
              </a:rPr>
              <a:t>(</a:t>
            </a:r>
            <a:r>
              <a:rPr lang="zh-TW" altLang="en-US" sz="1400" b="0" dirty="0">
                <a:effectLst/>
                <a:sym typeface="Wingdings" panose="05000000000000000000" pitchFamily="2" charset="2"/>
              </a:rPr>
              <a:t>資料筆數 </a:t>
            </a:r>
            <a:r>
              <a:rPr lang="en-US" altLang="zh-TW" sz="1400" b="0" dirty="0" err="1">
                <a:effectLst/>
                <a:sym typeface="Wingdings" panose="05000000000000000000" pitchFamily="2" charset="2"/>
              </a:rPr>
              <a:t>training:val</a:t>
            </a:r>
            <a:r>
              <a:rPr lang="en-US" altLang="zh-TW" sz="1400" b="0" dirty="0">
                <a:effectLst/>
                <a:sym typeface="Wingdings" panose="05000000000000000000" pitchFamily="2" charset="2"/>
              </a:rPr>
              <a:t>=80:20)</a:t>
            </a:r>
            <a:endParaRPr lang="zh-TW" altLang="en-US" sz="1400" b="0" dirty="0">
              <a:effectLst/>
            </a:endParaRPr>
          </a:p>
        </p:txBody>
      </p:sp>
      <p:pic>
        <p:nvPicPr>
          <p:cNvPr id="4" name="圖片 3"/>
          <p:cNvPicPr>
            <a:picLocks noChangeAspect="1"/>
          </p:cNvPicPr>
          <p:nvPr/>
        </p:nvPicPr>
        <p:blipFill>
          <a:blip r:embed="rId2"/>
          <a:stretch>
            <a:fillRect/>
          </a:stretch>
        </p:blipFill>
        <p:spPr>
          <a:xfrm>
            <a:off x="313811" y="1916832"/>
            <a:ext cx="7995678" cy="4149823"/>
          </a:xfrm>
          <a:prstGeom prst="rect">
            <a:avLst/>
          </a:prstGeom>
        </p:spPr>
      </p:pic>
      <p:cxnSp>
        <p:nvCxnSpPr>
          <p:cNvPr id="6" name="直線接點 5"/>
          <p:cNvCxnSpPr/>
          <p:nvPr/>
        </p:nvCxnSpPr>
        <p:spPr>
          <a:xfrm>
            <a:off x="2267744" y="2060848"/>
            <a:ext cx="72008" cy="3672408"/>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835696" y="5502423"/>
            <a:ext cx="1082348" cy="215444"/>
          </a:xfrm>
          <a:prstGeom prst="rect">
            <a:avLst/>
          </a:prstGeom>
          <a:noFill/>
        </p:spPr>
        <p:txBody>
          <a:bodyPr wrap="none" rtlCol="0">
            <a:spAutoFit/>
          </a:bodyPr>
          <a:lstStyle/>
          <a:p>
            <a:r>
              <a:rPr lang="en-US" altLang="zh-TW" sz="800" dirty="0">
                <a:solidFill>
                  <a:srgbClr val="0070C0"/>
                </a:solidFill>
              </a:rPr>
              <a:t>2</a:t>
            </a:r>
            <a:r>
              <a:rPr lang="zh-TW" altLang="en-US" sz="800" dirty="0">
                <a:solidFill>
                  <a:srgbClr val="0070C0"/>
                </a:solidFill>
              </a:rPr>
              <a:t>筆訓練</a:t>
            </a:r>
            <a:r>
              <a:rPr lang="en-US" altLang="zh-TW" sz="800" dirty="0">
                <a:solidFill>
                  <a:srgbClr val="0070C0"/>
                </a:solidFill>
              </a:rPr>
              <a:t>.20</a:t>
            </a:r>
            <a:r>
              <a:rPr lang="zh-TW" altLang="en-US" sz="800" dirty="0">
                <a:solidFill>
                  <a:srgbClr val="0070C0"/>
                </a:solidFill>
              </a:rPr>
              <a:t>筆來驗證</a:t>
            </a:r>
          </a:p>
        </p:txBody>
      </p:sp>
      <p:sp>
        <p:nvSpPr>
          <p:cNvPr id="9" name="矩形 8"/>
          <p:cNvSpPr/>
          <p:nvPr/>
        </p:nvSpPr>
        <p:spPr>
          <a:xfrm>
            <a:off x="3203848" y="5956219"/>
            <a:ext cx="4968552" cy="523220"/>
          </a:xfrm>
          <a:prstGeom prst="rect">
            <a:avLst/>
          </a:prstGeom>
        </p:spPr>
        <p:txBody>
          <a:bodyPr wrap="square">
            <a:spAutoFit/>
          </a:bodyPr>
          <a:lstStyle/>
          <a:p>
            <a:r>
              <a:rPr lang="zh-TW" altLang="en-US" sz="1400" b="1" dirty="0">
                <a:solidFill>
                  <a:srgbClr val="C00000"/>
                </a:solidFill>
                <a:latin typeface="+mj-ea"/>
                <a:ea typeface="+mj-ea"/>
              </a:rPr>
              <a:t>這些學習曲線是欠擬合模型的典型特徵。 兩條曲線都有達到了平緩期； 它們很接近並且</a:t>
            </a:r>
            <a:r>
              <a:rPr lang="en-US" altLang="zh-TW" sz="1400" b="1" dirty="0">
                <a:solidFill>
                  <a:srgbClr val="C00000"/>
                </a:solidFill>
                <a:latin typeface="+mj-ea"/>
                <a:ea typeface="+mj-ea"/>
              </a:rPr>
              <a:t>RMSE</a:t>
            </a:r>
            <a:r>
              <a:rPr lang="zh-TW" altLang="en-US" sz="1400" b="1" dirty="0">
                <a:solidFill>
                  <a:srgbClr val="C00000"/>
                </a:solidFill>
                <a:latin typeface="+mj-ea"/>
                <a:ea typeface="+mj-ea"/>
              </a:rPr>
              <a:t>還是相當高。</a:t>
            </a:r>
          </a:p>
        </p:txBody>
      </p:sp>
    </p:spTree>
    <p:extLst>
      <p:ext uri="{BB962C8B-B14F-4D97-AF65-F5344CB8AC3E}">
        <p14:creationId xmlns:p14="http://schemas.microsoft.com/office/powerpoint/2010/main" val="19269778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r>
              <a:rPr lang="en-US" altLang="zh-TW" sz="2000" dirty="0"/>
              <a:t>Polynomial regression</a:t>
            </a:r>
            <a:r>
              <a:rPr lang="zh-TW" altLang="en-US" sz="2000" dirty="0"/>
              <a:t>多項式回歸模型</a:t>
            </a:r>
            <a:r>
              <a:rPr lang="en-US" altLang="zh-TW" sz="2000" dirty="0"/>
              <a:t>(</a:t>
            </a:r>
            <a:r>
              <a:rPr lang="zh-TW" altLang="en-US" sz="2000" dirty="0"/>
              <a:t>模型能力較強</a:t>
            </a:r>
            <a:r>
              <a:rPr lang="en-US" altLang="zh-TW" sz="2000" dirty="0"/>
              <a:t>),</a:t>
            </a:r>
            <a:r>
              <a:rPr lang="zh-TW" altLang="en-US" sz="2000" dirty="0"/>
              <a:t>在一個</a:t>
            </a:r>
            <a:r>
              <a:rPr lang="en-US" altLang="zh-TW" sz="2000" dirty="0"/>
              <a:t>epoch</a:t>
            </a:r>
            <a:r>
              <a:rPr lang="zh-TW" altLang="en-US" sz="2000" dirty="0"/>
              <a:t>訓練</a:t>
            </a:r>
            <a:r>
              <a:rPr lang="en-US" altLang="zh-TW" sz="2000" dirty="0"/>
              <a:t>. </a:t>
            </a:r>
            <a:endParaRPr lang="zh-TW" altLang="en-US" sz="2000" dirty="0"/>
          </a:p>
        </p:txBody>
      </p:sp>
      <p:pic>
        <p:nvPicPr>
          <p:cNvPr id="4" name="圖片 3"/>
          <p:cNvPicPr>
            <a:picLocks noChangeAspect="1"/>
          </p:cNvPicPr>
          <p:nvPr/>
        </p:nvPicPr>
        <p:blipFill>
          <a:blip r:embed="rId2"/>
          <a:stretch>
            <a:fillRect/>
          </a:stretch>
        </p:blipFill>
        <p:spPr>
          <a:xfrm>
            <a:off x="351148" y="1607598"/>
            <a:ext cx="7921004" cy="4132698"/>
          </a:xfrm>
          <a:prstGeom prst="rect">
            <a:avLst/>
          </a:prstGeom>
        </p:spPr>
      </p:pic>
      <p:sp>
        <p:nvSpPr>
          <p:cNvPr id="5" name="矩形 4"/>
          <p:cNvSpPr/>
          <p:nvPr/>
        </p:nvSpPr>
        <p:spPr>
          <a:xfrm>
            <a:off x="336122" y="5805264"/>
            <a:ext cx="8700374" cy="923330"/>
          </a:xfrm>
          <a:prstGeom prst="rect">
            <a:avLst/>
          </a:prstGeom>
        </p:spPr>
        <p:txBody>
          <a:bodyPr wrap="square">
            <a:spAutoFit/>
          </a:bodyPr>
          <a:lstStyle/>
          <a:p>
            <a:r>
              <a:rPr lang="zh-TW" altLang="en-US" sz="1800" b="1" dirty="0">
                <a:solidFill>
                  <a:srgbClr val="C00000"/>
                </a:solidFill>
                <a:latin typeface="+mj-ea"/>
                <a:ea typeface="+mj-ea"/>
              </a:rPr>
              <a:t>二曲線</a:t>
            </a:r>
            <a:r>
              <a:rPr lang="en-US" altLang="zh-TW" sz="1800" b="1" dirty="0">
                <a:solidFill>
                  <a:srgbClr val="C00000"/>
                </a:solidFill>
                <a:latin typeface="+mj-ea"/>
                <a:ea typeface="+mj-ea"/>
              </a:rPr>
              <a:t>RMSE</a:t>
            </a:r>
            <a:r>
              <a:rPr lang="zh-TW" altLang="en-US" sz="1800" b="1" dirty="0">
                <a:solidFill>
                  <a:srgbClr val="C00000"/>
                </a:solidFill>
                <a:latin typeface="+mj-ea"/>
                <a:ea typeface="+mj-ea"/>
              </a:rPr>
              <a:t>皆較低</a:t>
            </a:r>
            <a:r>
              <a:rPr lang="en-US" altLang="zh-TW" sz="1800" b="1" dirty="0">
                <a:solidFill>
                  <a:srgbClr val="C00000"/>
                </a:solidFill>
                <a:latin typeface="+mj-ea"/>
                <a:ea typeface="+mj-ea"/>
              </a:rPr>
              <a:t>. </a:t>
            </a:r>
            <a:r>
              <a:rPr lang="zh-TW" altLang="en-US" sz="1800" b="1" dirty="0">
                <a:solidFill>
                  <a:srgbClr val="C00000"/>
                </a:solidFill>
                <a:latin typeface="+mj-ea"/>
                <a:ea typeface="+mj-ea"/>
              </a:rPr>
              <a:t>這意味著該模型性能顯著</a:t>
            </a:r>
            <a:r>
              <a:rPr lang="en-US" altLang="zh-TW" sz="1800" b="1" dirty="0">
                <a:solidFill>
                  <a:srgbClr val="C00000"/>
                </a:solidFill>
                <a:latin typeface="+mj-ea"/>
                <a:ea typeface="+mj-ea"/>
              </a:rPr>
              <a:t>, </a:t>
            </a:r>
            <a:r>
              <a:rPr lang="zh-TW" altLang="en-US" sz="1800" b="1" dirty="0">
                <a:solidFill>
                  <a:srgbClr val="C00000"/>
                </a:solidFill>
                <a:latin typeface="+mj-ea"/>
                <a:ea typeface="+mj-ea"/>
              </a:rPr>
              <a:t>而訓練曲線較低</a:t>
            </a:r>
            <a:r>
              <a:rPr lang="en-US" altLang="zh-TW" sz="1800" b="1" dirty="0">
                <a:solidFill>
                  <a:srgbClr val="C00000"/>
                </a:solidFill>
                <a:latin typeface="+mj-ea"/>
                <a:ea typeface="+mj-ea"/>
              </a:rPr>
              <a:t>, </a:t>
            </a:r>
            <a:r>
              <a:rPr lang="zh-TW" altLang="en-US" sz="1800" b="1" dirty="0">
                <a:solidFill>
                  <a:srgbClr val="C00000"/>
                </a:solidFill>
                <a:latin typeface="+mj-ea"/>
                <a:ea typeface="+mj-ea"/>
              </a:rPr>
              <a:t>訓練數據比驗證數據更好，這是代表發生了過擬合</a:t>
            </a:r>
            <a:r>
              <a:rPr lang="en-US" altLang="zh-TW" sz="1800" b="1" dirty="0">
                <a:solidFill>
                  <a:srgbClr val="C00000"/>
                </a:solidFill>
                <a:latin typeface="+mj-ea"/>
                <a:ea typeface="+mj-ea"/>
              </a:rPr>
              <a:t>(overfitting)</a:t>
            </a:r>
            <a:r>
              <a:rPr lang="zh-TW" altLang="en-US" sz="1800" b="1" dirty="0">
                <a:solidFill>
                  <a:srgbClr val="C00000"/>
                </a:solidFill>
                <a:latin typeface="+mj-ea"/>
                <a:ea typeface="+mj-ea"/>
              </a:rPr>
              <a:t>。 但是，如果您使用更大的訓練集</a:t>
            </a:r>
            <a:r>
              <a:rPr lang="zh-TW" altLang="en-US" sz="1800" b="1">
                <a:solidFill>
                  <a:srgbClr val="C00000"/>
                </a:solidFill>
                <a:latin typeface="+mj-ea"/>
                <a:ea typeface="+mj-ea"/>
              </a:rPr>
              <a:t>，則兩</a:t>
            </a:r>
            <a:r>
              <a:rPr lang="zh-TW" altLang="en-US" sz="1800" b="1" dirty="0">
                <a:solidFill>
                  <a:srgbClr val="C00000"/>
                </a:solidFill>
                <a:latin typeface="+mj-ea"/>
                <a:ea typeface="+mj-ea"/>
              </a:rPr>
              <a:t>條曲線會繼續靠近。</a:t>
            </a:r>
          </a:p>
        </p:txBody>
      </p:sp>
    </p:spTree>
    <p:extLst>
      <p:ext uri="{BB962C8B-B14F-4D97-AF65-F5344CB8AC3E}">
        <p14:creationId xmlns:p14="http://schemas.microsoft.com/office/powerpoint/2010/main" val="302975522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r>
              <a:rPr lang="zh-TW" altLang="en-US" sz="1600" dirty="0">
                <a:effectLst/>
              </a:rPr>
              <a:t>         左</a:t>
            </a:r>
            <a:r>
              <a:rPr lang="en-US" altLang="zh-TW" sz="1600" dirty="0">
                <a:effectLst/>
              </a:rPr>
              <a:t>: liner regression  (</a:t>
            </a:r>
            <a:r>
              <a:rPr lang="zh-TW" altLang="en-US" sz="1600" dirty="0">
                <a:effectLst/>
              </a:rPr>
              <a:t>能力差模型  </a:t>
            </a:r>
            <a:r>
              <a:rPr lang="en-US" altLang="zh-TW" sz="1600" dirty="0">
                <a:effectLst/>
              </a:rPr>
              <a:t>)             </a:t>
            </a:r>
            <a:r>
              <a:rPr lang="zh-TW" altLang="en-US" sz="1600" dirty="0">
                <a:effectLst/>
              </a:rPr>
              <a:t>右</a:t>
            </a:r>
            <a:r>
              <a:rPr lang="en-US" altLang="zh-TW" sz="1600" dirty="0">
                <a:effectLst/>
              </a:rPr>
              <a:t>: Polynomial regression (</a:t>
            </a:r>
            <a:r>
              <a:rPr lang="zh-TW" altLang="en-US" sz="1600" dirty="0">
                <a:effectLst/>
              </a:rPr>
              <a:t>能力高模型</a:t>
            </a:r>
            <a:r>
              <a:rPr lang="en-US" altLang="zh-TW" sz="1600" dirty="0">
                <a:effectLst/>
              </a:rPr>
              <a:t>)</a:t>
            </a:r>
            <a:endParaRPr lang="zh-TW" altLang="en-US" sz="1600" dirty="0">
              <a:effectLst/>
            </a:endParaRPr>
          </a:p>
        </p:txBody>
      </p:sp>
      <p:pic>
        <p:nvPicPr>
          <p:cNvPr id="4" name="圖片 3"/>
          <p:cNvPicPr>
            <a:picLocks noChangeAspect="1"/>
          </p:cNvPicPr>
          <p:nvPr/>
        </p:nvPicPr>
        <p:blipFill>
          <a:blip r:embed="rId2"/>
          <a:stretch>
            <a:fillRect/>
          </a:stretch>
        </p:blipFill>
        <p:spPr>
          <a:xfrm>
            <a:off x="971600" y="1628800"/>
            <a:ext cx="6343650" cy="2438400"/>
          </a:xfrm>
          <a:prstGeom prst="rect">
            <a:avLst/>
          </a:prstGeom>
        </p:spPr>
      </p:pic>
      <p:pic>
        <p:nvPicPr>
          <p:cNvPr id="2050" name="Picture 2" descr="low_high_bi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887" y="4259286"/>
            <a:ext cx="634365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43606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794" y="165227"/>
            <a:ext cx="9324527" cy="720725"/>
          </a:xfrm>
        </p:spPr>
        <p:txBody>
          <a:bodyPr/>
          <a:lstStyle/>
          <a:p>
            <a:r>
              <a:rPr lang="en-US" altLang="zh-TW" sz="3200" dirty="0"/>
              <a:t>The ideal learning curves and the irreducible error</a:t>
            </a:r>
            <a:endParaRPr lang="zh-TW" altLang="en-US" sz="3200" dirty="0"/>
          </a:p>
        </p:txBody>
      </p:sp>
      <p:sp>
        <p:nvSpPr>
          <p:cNvPr id="3" name="內容版面配置區 2"/>
          <p:cNvSpPr>
            <a:spLocks noGrp="1"/>
          </p:cNvSpPr>
          <p:nvPr>
            <p:ph idx="1"/>
          </p:nvPr>
        </p:nvSpPr>
        <p:spPr>
          <a:xfrm>
            <a:off x="166866" y="942568"/>
            <a:ext cx="8264525" cy="5040312"/>
          </a:xfrm>
        </p:spPr>
        <p:txBody>
          <a:bodyPr/>
          <a:lstStyle/>
          <a:p>
            <a:r>
              <a:rPr lang="zh-TW" altLang="en-US"/>
              <a:t>理想訓練曲線</a:t>
            </a:r>
            <a:endParaRPr lang="zh-TW" altLang="en-US" dirty="0"/>
          </a:p>
        </p:txBody>
      </p:sp>
      <p:pic>
        <p:nvPicPr>
          <p:cNvPr id="4" name="圖片 3"/>
          <p:cNvPicPr>
            <a:picLocks noChangeAspect="1"/>
          </p:cNvPicPr>
          <p:nvPr/>
        </p:nvPicPr>
        <p:blipFill>
          <a:blip r:embed="rId2"/>
          <a:stretch>
            <a:fillRect/>
          </a:stretch>
        </p:blipFill>
        <p:spPr>
          <a:xfrm>
            <a:off x="1259632" y="1772816"/>
            <a:ext cx="6336704" cy="4710041"/>
          </a:xfrm>
          <a:prstGeom prst="rect">
            <a:avLst/>
          </a:prstGeom>
        </p:spPr>
      </p:pic>
      <p:pic>
        <p:nvPicPr>
          <p:cNvPr id="5" name="圖片 4"/>
          <p:cNvPicPr>
            <a:picLocks noChangeAspect="1"/>
          </p:cNvPicPr>
          <p:nvPr/>
        </p:nvPicPr>
        <p:blipFill>
          <a:blip r:embed="rId3"/>
          <a:stretch>
            <a:fillRect/>
          </a:stretch>
        </p:blipFill>
        <p:spPr>
          <a:xfrm>
            <a:off x="3131840" y="942568"/>
            <a:ext cx="5240321" cy="634400"/>
          </a:xfrm>
          <a:prstGeom prst="rect">
            <a:avLst/>
          </a:prstGeom>
        </p:spPr>
      </p:pic>
    </p:spTree>
    <p:extLst>
      <p:ext uri="{BB962C8B-B14F-4D97-AF65-F5344CB8AC3E}">
        <p14:creationId xmlns:p14="http://schemas.microsoft.com/office/powerpoint/2010/main" val="336785054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3"/>
            <a:ext cx="8264525" cy="1035464"/>
          </a:xfrm>
        </p:spPr>
        <p:txBody>
          <a:bodyPr/>
          <a:lstStyle/>
          <a:p>
            <a:r>
              <a:rPr lang="zh-TW" altLang="en-US" dirty="0"/>
              <a:t>訓練時的學習曲線 </a:t>
            </a:r>
            <a:r>
              <a:rPr lang="en-US" altLang="zh-TW" dirty="0"/>
              <a:t>learning curve </a:t>
            </a:r>
            <a:br>
              <a:rPr lang="en-US" altLang="zh-TW" dirty="0"/>
            </a:br>
            <a:r>
              <a:rPr lang="en-US" altLang="zh-TW" dirty="0"/>
              <a:t>(</a:t>
            </a:r>
            <a:r>
              <a:rPr lang="zh-TW" altLang="en-US" dirty="0"/>
              <a:t>以準確度來看時</a:t>
            </a:r>
            <a:r>
              <a:rPr lang="en-US" altLang="zh-TW" dirty="0"/>
              <a:t>)</a:t>
            </a:r>
            <a:endParaRPr lang="zh-TW" altLang="en-US" dirty="0"/>
          </a:p>
        </p:txBody>
      </p:sp>
      <p:pic>
        <p:nvPicPr>
          <p:cNvPr id="4" name="圖片 3"/>
          <p:cNvPicPr>
            <a:picLocks noChangeAspect="1"/>
          </p:cNvPicPr>
          <p:nvPr/>
        </p:nvPicPr>
        <p:blipFill>
          <a:blip r:embed="rId2"/>
          <a:stretch>
            <a:fillRect/>
          </a:stretch>
        </p:blipFill>
        <p:spPr>
          <a:xfrm>
            <a:off x="214085" y="1268760"/>
            <a:ext cx="5991840" cy="4984090"/>
          </a:xfrm>
          <a:prstGeom prst="rect">
            <a:avLst/>
          </a:prstGeom>
        </p:spPr>
      </p:pic>
      <p:sp>
        <p:nvSpPr>
          <p:cNvPr id="5" name="矩形 4"/>
          <p:cNvSpPr/>
          <p:nvPr/>
        </p:nvSpPr>
        <p:spPr>
          <a:xfrm>
            <a:off x="6012160" y="1411789"/>
            <a:ext cx="2952328" cy="4524315"/>
          </a:xfrm>
          <a:prstGeom prst="rect">
            <a:avLst/>
          </a:prstGeom>
        </p:spPr>
        <p:txBody>
          <a:bodyPr wrap="square">
            <a:spAutoFit/>
          </a:bodyPr>
          <a:lstStyle/>
          <a:p>
            <a:r>
              <a:rPr lang="zh-TW" altLang="en-US" sz="1600" dirty="0">
                <a:solidFill>
                  <a:srgbClr val="002060"/>
                </a:solidFill>
                <a:latin typeface="+mj-ea"/>
                <a:ea typeface="+mj-ea"/>
              </a:rPr>
              <a:t>圖的左上角子圖中</a:t>
            </a:r>
            <a:r>
              <a:rPr lang="en-US" altLang="zh-TW" sz="1600" dirty="0">
                <a:solidFill>
                  <a:srgbClr val="002060"/>
                </a:solidFill>
                <a:latin typeface="+mj-ea"/>
                <a:ea typeface="+mj-ea"/>
              </a:rPr>
              <a:t>, </a:t>
            </a:r>
            <a:r>
              <a:rPr lang="zh-TW" altLang="en-US" sz="1600" dirty="0">
                <a:solidFill>
                  <a:srgbClr val="002060"/>
                </a:solidFill>
                <a:latin typeface="+mj-ea"/>
                <a:ea typeface="+mj-ea"/>
              </a:rPr>
              <a:t>模型偏差</a:t>
            </a:r>
            <a:r>
              <a:rPr lang="en-US" altLang="zh-TW" sz="1600" dirty="0">
                <a:solidFill>
                  <a:srgbClr val="002060"/>
                </a:solidFill>
                <a:latin typeface="+mj-ea"/>
                <a:ea typeface="+mj-ea"/>
              </a:rPr>
              <a:t>(bias)</a:t>
            </a:r>
            <a:r>
              <a:rPr lang="zh-TW" altLang="en-US" sz="1600" dirty="0">
                <a:solidFill>
                  <a:srgbClr val="002060"/>
                </a:solidFill>
                <a:latin typeface="+mj-ea"/>
                <a:ea typeface="+mj-ea"/>
              </a:rPr>
              <a:t>很高。它的訓練集和驗證集準確率都很低，很可能是欠擬合</a:t>
            </a:r>
            <a:r>
              <a:rPr lang="en-US" altLang="zh-TW" sz="1600" dirty="0">
                <a:solidFill>
                  <a:srgbClr val="002060"/>
                </a:solidFill>
                <a:latin typeface="+mj-ea"/>
                <a:ea typeface="+mj-ea"/>
              </a:rPr>
              <a:t>(</a:t>
            </a:r>
            <a:r>
              <a:rPr lang="en-US" altLang="zh-TW" sz="1600" dirty="0" err="1">
                <a:solidFill>
                  <a:srgbClr val="002060"/>
                </a:solidFill>
                <a:latin typeface="+mj-ea"/>
                <a:ea typeface="+mj-ea"/>
              </a:rPr>
              <a:t>underfit</a:t>
            </a:r>
            <a:r>
              <a:rPr lang="en-US" altLang="zh-TW" sz="1600">
                <a:solidFill>
                  <a:srgbClr val="002060"/>
                </a:solidFill>
                <a:latin typeface="+mj-ea"/>
                <a:ea typeface="+mj-ea"/>
              </a:rPr>
              <a:t>)</a:t>
            </a:r>
            <a:r>
              <a:rPr lang="zh-TW" altLang="en-US" sz="1600">
                <a:solidFill>
                  <a:srgbClr val="002060"/>
                </a:solidFill>
                <a:latin typeface="+mj-ea"/>
                <a:ea typeface="+mj-ea"/>
              </a:rPr>
              <a:t>。</a:t>
            </a:r>
            <a:endParaRPr lang="en-US" altLang="zh-TW" sz="1600">
              <a:solidFill>
                <a:srgbClr val="002060"/>
              </a:solidFill>
              <a:latin typeface="+mj-ea"/>
              <a:ea typeface="+mj-ea"/>
            </a:endParaRPr>
          </a:p>
          <a:p>
            <a:r>
              <a:rPr lang="zh-TW" altLang="en-US" sz="1600">
                <a:solidFill>
                  <a:srgbClr val="002060"/>
                </a:solidFill>
                <a:latin typeface="+mj-ea"/>
                <a:ea typeface="+mj-ea"/>
              </a:rPr>
              <a:t>解決</a:t>
            </a:r>
            <a:r>
              <a:rPr lang="zh-TW" altLang="en-US" sz="1600" dirty="0">
                <a:solidFill>
                  <a:srgbClr val="002060"/>
                </a:solidFill>
                <a:latin typeface="+mj-ea"/>
                <a:ea typeface="+mj-ea"/>
              </a:rPr>
              <a:t>欠擬合的方法就是增加模型參數，比如，構建更多的特征，減小正則項。</a:t>
            </a:r>
            <a:endParaRPr lang="en-US" altLang="zh-TW" sz="1600" dirty="0">
              <a:solidFill>
                <a:srgbClr val="002060"/>
              </a:solidFill>
              <a:latin typeface="+mj-ea"/>
              <a:ea typeface="+mj-ea"/>
            </a:endParaRPr>
          </a:p>
          <a:p>
            <a:endParaRPr lang="en-US" altLang="zh-TW" sz="1600">
              <a:solidFill>
                <a:srgbClr val="002060"/>
              </a:solidFill>
              <a:latin typeface="+mj-ea"/>
              <a:ea typeface="+mj-ea"/>
            </a:endParaRPr>
          </a:p>
          <a:p>
            <a:endParaRPr lang="en-US" altLang="zh-TW" sz="1600">
              <a:solidFill>
                <a:srgbClr val="002060"/>
              </a:solidFill>
              <a:latin typeface="+mj-ea"/>
              <a:ea typeface="+mj-ea"/>
            </a:endParaRPr>
          </a:p>
          <a:p>
            <a:endParaRPr lang="zh-TW" altLang="en-US" sz="1600" dirty="0">
              <a:solidFill>
                <a:srgbClr val="002060"/>
              </a:solidFill>
              <a:latin typeface="+mj-ea"/>
              <a:ea typeface="+mj-ea"/>
            </a:endParaRPr>
          </a:p>
          <a:p>
            <a:r>
              <a:rPr lang="zh-TW" altLang="en-US" sz="1600" dirty="0">
                <a:solidFill>
                  <a:srgbClr val="002060"/>
                </a:solidFill>
                <a:latin typeface="+mj-ea"/>
                <a:ea typeface="+mj-ea"/>
              </a:rPr>
              <a:t>圖右上角子圖中</a:t>
            </a:r>
            <a:r>
              <a:rPr lang="en-US" altLang="zh-TW" sz="1600" dirty="0">
                <a:solidFill>
                  <a:srgbClr val="002060"/>
                </a:solidFill>
                <a:latin typeface="+mj-ea"/>
                <a:ea typeface="+mj-ea"/>
              </a:rPr>
              <a:t>, </a:t>
            </a:r>
            <a:r>
              <a:rPr lang="zh-TW" altLang="en-US" sz="1600" dirty="0">
                <a:solidFill>
                  <a:srgbClr val="002060"/>
                </a:solidFill>
                <a:latin typeface="+mj-ea"/>
                <a:ea typeface="+mj-ea"/>
              </a:rPr>
              <a:t>模型方差</a:t>
            </a:r>
            <a:r>
              <a:rPr lang="en-US" altLang="zh-TW" sz="1600" dirty="0">
                <a:solidFill>
                  <a:srgbClr val="002060"/>
                </a:solidFill>
                <a:latin typeface="+mj-ea"/>
                <a:ea typeface="+mj-ea"/>
              </a:rPr>
              <a:t>(</a:t>
            </a:r>
            <a:r>
              <a:rPr lang="en-US" altLang="zh-TW" sz="1600" dirty="0" err="1">
                <a:solidFill>
                  <a:srgbClr val="002060"/>
                </a:solidFill>
                <a:latin typeface="+mj-ea"/>
                <a:ea typeface="+mj-ea"/>
              </a:rPr>
              <a:t>var</a:t>
            </a:r>
            <a:r>
              <a:rPr lang="en-US" altLang="zh-TW" sz="1600" dirty="0">
                <a:solidFill>
                  <a:srgbClr val="002060"/>
                </a:solidFill>
                <a:latin typeface="+mj-ea"/>
                <a:ea typeface="+mj-ea"/>
              </a:rPr>
              <a:t>)</a:t>
            </a:r>
            <a:r>
              <a:rPr lang="zh-TW" altLang="en-US" sz="1600" dirty="0">
                <a:solidFill>
                  <a:srgbClr val="002060"/>
                </a:solidFill>
                <a:latin typeface="+mj-ea"/>
                <a:ea typeface="+mj-ea"/>
              </a:rPr>
              <a:t>很高，表現就是訓練集和驗證集準確率相差太</a:t>
            </a:r>
            <a:r>
              <a:rPr lang="zh-TW" altLang="en-US" sz="1600">
                <a:solidFill>
                  <a:srgbClr val="002060"/>
                </a:solidFill>
                <a:latin typeface="+mj-ea"/>
                <a:ea typeface="+mj-ea"/>
              </a:rPr>
              <a:t>多。過擬合</a:t>
            </a:r>
            <a:r>
              <a:rPr lang="en-US" altLang="zh-TW" sz="1600">
                <a:solidFill>
                  <a:srgbClr val="002060"/>
                </a:solidFill>
                <a:latin typeface="+mj-ea"/>
                <a:ea typeface="+mj-ea"/>
              </a:rPr>
              <a:t>(overfit)</a:t>
            </a:r>
          </a:p>
          <a:p>
            <a:r>
              <a:rPr lang="zh-TW" altLang="en-US" sz="1600">
                <a:solidFill>
                  <a:srgbClr val="002060"/>
                </a:solidFill>
                <a:latin typeface="+mj-ea"/>
                <a:ea typeface="+mj-ea"/>
              </a:rPr>
              <a:t>解決</a:t>
            </a:r>
            <a:r>
              <a:rPr lang="zh-TW" altLang="en-US" sz="1600" dirty="0">
                <a:solidFill>
                  <a:srgbClr val="002060"/>
                </a:solidFill>
                <a:latin typeface="+mj-ea"/>
                <a:ea typeface="+mj-ea"/>
              </a:rPr>
              <a:t>過擬合</a:t>
            </a:r>
            <a:r>
              <a:rPr lang="en-US" altLang="zh-TW" sz="1600" dirty="0">
                <a:solidFill>
                  <a:srgbClr val="002060"/>
                </a:solidFill>
                <a:latin typeface="+mj-ea"/>
                <a:ea typeface="+mj-ea"/>
              </a:rPr>
              <a:t>(</a:t>
            </a:r>
            <a:r>
              <a:rPr lang="en-US" altLang="zh-TW" sz="1600" dirty="0" err="1">
                <a:solidFill>
                  <a:srgbClr val="002060"/>
                </a:solidFill>
                <a:latin typeface="+mj-ea"/>
                <a:ea typeface="+mj-ea"/>
              </a:rPr>
              <a:t>overfit</a:t>
            </a:r>
            <a:r>
              <a:rPr lang="en-US" altLang="zh-TW" sz="1600" dirty="0">
                <a:solidFill>
                  <a:srgbClr val="002060"/>
                </a:solidFill>
                <a:latin typeface="+mj-ea"/>
                <a:ea typeface="+mj-ea"/>
              </a:rPr>
              <a:t>)</a:t>
            </a:r>
            <a:r>
              <a:rPr lang="zh-TW" altLang="en-US" sz="1600" dirty="0">
                <a:solidFill>
                  <a:srgbClr val="002060"/>
                </a:solidFill>
                <a:latin typeface="+mj-ea"/>
                <a:ea typeface="+mj-ea"/>
              </a:rPr>
              <a:t>的方法有增大訓練集或者降低模型復雜度，比如增大正則項，或者通過特征選擇減少特征數。</a:t>
            </a:r>
          </a:p>
        </p:txBody>
      </p:sp>
    </p:spTree>
    <p:extLst>
      <p:ext uri="{BB962C8B-B14F-4D97-AF65-F5344CB8AC3E}">
        <p14:creationId xmlns:p14="http://schemas.microsoft.com/office/powerpoint/2010/main" val="90901755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5908610" y="537756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2955356" y="5725149"/>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3916276" y="407787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92902" y="280558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92190" y="5382548"/>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lang="en-US" altLang="zh-TW" dirty="0"/>
              <a:t>Fully Connect Feedforward Network</a:t>
            </a:r>
            <a:endParaRPr lang="zh-TW" altLang="en-US" dirty="0"/>
          </a:p>
        </p:txBody>
      </p:sp>
      <p:sp>
        <p:nvSpPr>
          <p:cNvPr id="7" name="文字方塊 6"/>
          <p:cNvSpPr txBox="1"/>
          <p:nvPr/>
        </p:nvSpPr>
        <p:spPr>
          <a:xfrm>
            <a:off x="1065416" y="2323799"/>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7209458" y="2323799"/>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505176" y="382636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614492" y="507225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81292" y="304755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61290" y="35232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467108" y="295294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1479807" y="2857697"/>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1479807" y="285769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nvGraphicFramePr>
        <p:xfrm>
          <a:off x="1485103" y="3440426"/>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7" name="Object 12"/>
                      <p:cNvPicPr>
                        <a:picLocks noChangeAspect="1" noChangeArrowheads="1"/>
                      </p:cNvPicPr>
                      <p:nvPr/>
                    </p:nvPicPr>
                    <p:blipFill>
                      <a:blip r:embed="rId6"/>
                      <a:srcRect/>
                      <a:stretch>
                        <a:fillRect/>
                      </a:stretch>
                    </p:blipFill>
                    <p:spPr bwMode="auto">
                      <a:xfrm>
                        <a:off x="1485103" y="344042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403577" y="232379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1470815" y="492103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nvGraphicFramePr>
        <p:xfrm>
          <a:off x="1467699" y="4824779"/>
          <a:ext cx="407988" cy="48895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23" name="Object 12"/>
                      <p:cNvPicPr>
                        <a:picLocks noChangeAspect="1" noChangeArrowheads="1"/>
                      </p:cNvPicPr>
                      <p:nvPr/>
                    </p:nvPicPr>
                    <p:blipFill>
                      <a:blip r:embed="rId8"/>
                      <a:srcRect/>
                      <a:stretch>
                        <a:fillRect/>
                      </a:stretch>
                    </p:blipFill>
                    <p:spPr bwMode="auto">
                      <a:xfrm>
                        <a:off x="1467699" y="482477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346747" y="420597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3728475" y="232379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5939821" y="232379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4671563" y="2744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4678512" y="350591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4707528" y="472125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3237982" y="3061275"/>
            <a:ext cx="753037" cy="2028469"/>
            <a:chOff x="3166542" y="2508205"/>
            <a:chExt cx="753037" cy="2028469"/>
          </a:xfrm>
        </p:grpSpPr>
        <p:cxnSp>
          <p:nvCxnSpPr>
            <p:cNvPr id="36" name="直線單箭頭接點 35"/>
            <p:cNvCxnSpPr>
              <a:stCxn id="18" idx="6"/>
              <a:endCxn id="25"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813715" y="307602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810008" y="312439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810008" y="312439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837528" y="307602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804190" y="369472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804190" y="369472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75687" y="307602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849318" y="385459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849318" y="506919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7473854" y="42265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54"/>
          <p:cNvSpPr txBox="1"/>
          <p:nvPr/>
        </p:nvSpPr>
        <p:spPr>
          <a:xfrm>
            <a:off x="7542947" y="2707699"/>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55"/>
          <p:cNvSpPr txBox="1"/>
          <p:nvPr/>
        </p:nvSpPr>
        <p:spPr>
          <a:xfrm>
            <a:off x="7531664" y="3505919"/>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56"/>
          <p:cNvSpPr txBox="1"/>
          <p:nvPr/>
        </p:nvSpPr>
        <p:spPr>
          <a:xfrm>
            <a:off x="7531664" y="4772151"/>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82" name="群組 81"/>
          <p:cNvGrpSpPr/>
          <p:nvPr/>
        </p:nvGrpSpPr>
        <p:grpSpPr>
          <a:xfrm>
            <a:off x="5428534" y="306888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5056191" y="1718914"/>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neuron</a:t>
            </a:r>
            <a:endParaRPr lang="zh-TW" altLang="en-US" sz="2400" dirty="0"/>
          </a:p>
        </p:txBody>
      </p:sp>
      <p:cxnSp>
        <p:nvCxnSpPr>
          <p:cNvPr id="10" name="直線單箭頭接點 9"/>
          <p:cNvCxnSpPr>
            <a:endCxn id="3" idx="2"/>
          </p:cNvCxnSpPr>
          <p:nvPr/>
        </p:nvCxnSpPr>
        <p:spPr>
          <a:xfrm flipV="1">
            <a:off x="4231064" y="2180579"/>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5302628-9C3F-5FB7-6CBB-D38CE4BF47C5}"/>
              </a:ext>
            </a:extLst>
          </p:cNvPr>
          <p:cNvSpPr txBox="1"/>
          <p:nvPr/>
        </p:nvSpPr>
        <p:spPr>
          <a:xfrm>
            <a:off x="4671563" y="1100827"/>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3408088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The Bias/Variance Trade-off </a:t>
            </a:r>
            <a:endParaRPr lang="zh-TW" altLang="en-US" dirty="0"/>
          </a:p>
        </p:txBody>
      </p:sp>
      <p:sp>
        <p:nvSpPr>
          <p:cNvPr id="3" name="內容版面配置區 2"/>
          <p:cNvSpPr>
            <a:spLocks noGrp="1"/>
          </p:cNvSpPr>
          <p:nvPr>
            <p:ph idx="1"/>
          </p:nvPr>
        </p:nvSpPr>
        <p:spPr/>
        <p:txBody>
          <a:bodyPr/>
          <a:lstStyle/>
          <a:p>
            <a:r>
              <a:rPr lang="zh-TW" altLang="en-US" sz="2000" dirty="0"/>
              <a:t>增加模型的複雜性通常會增加其方差 </a:t>
            </a:r>
            <a:r>
              <a:rPr lang="en-US" altLang="zh-TW" sz="2000" dirty="0"/>
              <a:t>(variance)</a:t>
            </a:r>
            <a:r>
              <a:rPr lang="zh-TW" altLang="en-US" sz="2000" dirty="0"/>
              <a:t>並減少其偏差</a:t>
            </a:r>
            <a:r>
              <a:rPr lang="en-US" altLang="zh-TW" sz="2000" dirty="0"/>
              <a:t>(bias)</a:t>
            </a:r>
            <a:r>
              <a:rPr lang="zh-TW" altLang="en-US" sz="2000" dirty="0"/>
              <a:t>。相反，降低模型的複雜性會增加其偏差並減少其方</a:t>
            </a:r>
            <a:r>
              <a:rPr lang="zh-TW" altLang="en-US" sz="2000"/>
              <a:t>差。</a:t>
            </a:r>
            <a:endParaRPr lang="en-US" altLang="zh-TW" sz="2000"/>
          </a:p>
          <a:p>
            <a:r>
              <a:rPr lang="zh-TW" altLang="en-US" sz="2000"/>
              <a:t>這</a:t>
            </a:r>
            <a:r>
              <a:rPr lang="zh-TW" altLang="en-US" sz="2000" dirty="0"/>
              <a:t>就是為什麼它被稱為 權衡</a:t>
            </a:r>
            <a:r>
              <a:rPr lang="en-US" altLang="zh-TW" sz="2000" dirty="0"/>
              <a:t>(</a:t>
            </a:r>
            <a:r>
              <a:rPr lang="en-US" altLang="zh-TW" sz="2000" b="0" dirty="0"/>
              <a:t>Trade-off)</a:t>
            </a:r>
            <a:r>
              <a:rPr lang="zh-TW" altLang="en-US" sz="2000" dirty="0"/>
              <a:t>。</a:t>
            </a:r>
          </a:p>
        </p:txBody>
      </p:sp>
      <p:pic>
        <p:nvPicPr>
          <p:cNvPr id="4" name="圖片 3"/>
          <p:cNvPicPr>
            <a:picLocks noChangeAspect="1"/>
          </p:cNvPicPr>
          <p:nvPr/>
        </p:nvPicPr>
        <p:blipFill>
          <a:blip r:embed="rId2"/>
          <a:stretch>
            <a:fillRect/>
          </a:stretch>
        </p:blipFill>
        <p:spPr>
          <a:xfrm>
            <a:off x="971600" y="2471527"/>
            <a:ext cx="6696744" cy="4205882"/>
          </a:xfrm>
          <a:prstGeom prst="rect">
            <a:avLst/>
          </a:prstGeom>
        </p:spPr>
      </p:pic>
    </p:spTree>
    <p:extLst>
      <p:ext uri="{BB962C8B-B14F-4D97-AF65-F5344CB8AC3E}">
        <p14:creationId xmlns:p14="http://schemas.microsoft.com/office/powerpoint/2010/main" val="33315189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DL</a:t>
            </a:r>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r>
              <a:rPr lang="zh-TW" altLang="en-US" sz="2000" dirty="0"/>
              <a:t>用誤差</a:t>
            </a:r>
            <a:r>
              <a:rPr lang="en-US" altLang="zh-TW" sz="2000" dirty="0"/>
              <a:t>/</a:t>
            </a:r>
            <a:r>
              <a:rPr lang="zh-TW" altLang="en-US" sz="2000" dirty="0"/>
              <a:t>成本</a:t>
            </a:r>
            <a:r>
              <a:rPr lang="en-US" altLang="zh-TW" sz="2000" dirty="0"/>
              <a:t> </a:t>
            </a:r>
            <a:r>
              <a:rPr lang="zh-TW" altLang="en-US" sz="2000" dirty="0"/>
              <a:t>來看</a:t>
            </a:r>
            <a:r>
              <a:rPr lang="en-US" altLang="zh-TW" sz="2000" dirty="0"/>
              <a:t>(</a:t>
            </a:r>
            <a:r>
              <a:rPr lang="zh-TW" altLang="en-US" sz="2000" dirty="0"/>
              <a:t>如</a:t>
            </a:r>
            <a:r>
              <a:rPr lang="en-US" altLang="zh-TW" sz="2000" dirty="0"/>
              <a:t>:RMSE </a:t>
            </a:r>
            <a:r>
              <a:rPr lang="zh-TW" altLang="en-US" sz="2000" dirty="0"/>
              <a:t>根均方差</a:t>
            </a:r>
            <a:r>
              <a:rPr lang="en-US" altLang="zh-TW" sz="2000" dirty="0"/>
              <a:t>);</a:t>
            </a:r>
          </a:p>
          <a:p>
            <a:r>
              <a:rPr lang="zh-TW" altLang="en-US" sz="2000" dirty="0"/>
              <a:t>可以</a:t>
            </a:r>
            <a:r>
              <a:rPr lang="en-US" altLang="zh-TW" sz="2000" dirty="0"/>
              <a:t>early stopping.</a:t>
            </a:r>
            <a:r>
              <a:rPr lang="zh-TW" altLang="en-US" sz="2000" dirty="0"/>
              <a:t>提早停止學習來找到最佳模型</a:t>
            </a:r>
          </a:p>
        </p:txBody>
      </p:sp>
      <p:pic>
        <p:nvPicPr>
          <p:cNvPr id="4" name="圖片 3"/>
          <p:cNvPicPr>
            <a:picLocks noChangeAspect="1"/>
          </p:cNvPicPr>
          <p:nvPr/>
        </p:nvPicPr>
        <p:blipFill>
          <a:blip r:embed="rId2"/>
          <a:stretch>
            <a:fillRect/>
          </a:stretch>
        </p:blipFill>
        <p:spPr>
          <a:xfrm>
            <a:off x="251519" y="1844824"/>
            <a:ext cx="8192393" cy="4814710"/>
          </a:xfrm>
          <a:prstGeom prst="rect">
            <a:avLst/>
          </a:prstGeom>
        </p:spPr>
      </p:pic>
    </p:spTree>
    <p:extLst>
      <p:ext uri="{BB962C8B-B14F-4D97-AF65-F5344CB8AC3E}">
        <p14:creationId xmlns:p14="http://schemas.microsoft.com/office/powerpoint/2010/main" val="56925835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多批次訓練的學習曲線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sz="1800" dirty="0">
                <a:effectLst/>
              </a:rPr>
              <a:t>訓練損失隨著時間的推移而下降，實現低誤差值</a:t>
            </a:r>
          </a:p>
          <a:p>
            <a:pPr marL="342900" indent="-342900">
              <a:buFont typeface="Arial" panose="020B0604020202020204" pitchFamily="34" charset="0"/>
              <a:buChar char="•"/>
            </a:pPr>
            <a:r>
              <a:rPr lang="zh-TW" altLang="en-US" sz="1800" dirty="0">
                <a:effectLst/>
              </a:rPr>
              <a:t>驗證損失下降，直到找到轉折點，然後又開始上升。 那一點代表過擬合的開始</a:t>
            </a:r>
          </a:p>
        </p:txBody>
      </p:sp>
      <p:pic>
        <p:nvPicPr>
          <p:cNvPr id="4" name="圖片 3"/>
          <p:cNvPicPr>
            <a:picLocks noChangeAspect="1"/>
          </p:cNvPicPr>
          <p:nvPr/>
        </p:nvPicPr>
        <p:blipFill>
          <a:blip r:embed="rId2"/>
          <a:stretch>
            <a:fillRect/>
          </a:stretch>
        </p:blipFill>
        <p:spPr>
          <a:xfrm>
            <a:off x="1763688" y="2132856"/>
            <a:ext cx="5400600" cy="4608512"/>
          </a:xfrm>
          <a:prstGeom prst="rect">
            <a:avLst/>
          </a:prstGeom>
        </p:spPr>
      </p:pic>
    </p:spTree>
    <p:extLst>
      <p:ext uri="{BB962C8B-B14F-4D97-AF65-F5344CB8AC3E}">
        <p14:creationId xmlns:p14="http://schemas.microsoft.com/office/powerpoint/2010/main" val="7178373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DL</a:t>
            </a:r>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9509" y="1853743"/>
            <a:ext cx="4311088" cy="3888432"/>
          </a:xfrm>
          <a:prstGeom prst="rect">
            <a:avLst/>
          </a:prstGeom>
        </p:spPr>
      </p:pic>
      <p:pic>
        <p:nvPicPr>
          <p:cNvPr id="3074" name="Picture 2" descr="https://miro.medium.com/max/674/1*0lDcZ7E872CDwrWCYkj9E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656" y="1877772"/>
            <a:ext cx="4681990" cy="388843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1830" y="5727570"/>
            <a:ext cx="4134465" cy="707886"/>
          </a:xfrm>
          <a:prstGeom prst="rect">
            <a:avLst/>
          </a:prstGeom>
        </p:spPr>
        <p:txBody>
          <a:bodyPr wrap="none">
            <a:spAutoFit/>
          </a:bodyPr>
          <a:lstStyle/>
          <a:p>
            <a:r>
              <a:rPr lang="en-US" altLang="zh-TW" sz="2000" dirty="0"/>
              <a:t>Effect of Learning rate on Loss</a:t>
            </a:r>
          </a:p>
          <a:p>
            <a:r>
              <a:rPr lang="zh-TW" altLang="en-US" sz="2000"/>
              <a:t>若單就</a:t>
            </a:r>
            <a:r>
              <a:rPr lang="en-US" altLang="zh-TW" sz="2000"/>
              <a:t>training loss </a:t>
            </a:r>
            <a:r>
              <a:rPr lang="zh-TW" altLang="en-US" sz="2000"/>
              <a:t>曲線</a:t>
            </a:r>
            <a:r>
              <a:rPr lang="zh-TW" altLang="en-US" sz="2000" dirty="0"/>
              <a:t>形狀來看時</a:t>
            </a:r>
            <a:r>
              <a:rPr lang="en-US" altLang="zh-TW" sz="2000" dirty="0"/>
              <a:t> </a:t>
            </a:r>
            <a:endParaRPr lang="zh-TW" altLang="en-US" sz="2000" dirty="0"/>
          </a:p>
        </p:txBody>
      </p:sp>
      <p:sp>
        <p:nvSpPr>
          <p:cNvPr id="6" name="矩形 5"/>
          <p:cNvSpPr/>
          <p:nvPr/>
        </p:nvSpPr>
        <p:spPr>
          <a:xfrm>
            <a:off x="4709500" y="5726515"/>
            <a:ext cx="4331507" cy="646331"/>
          </a:xfrm>
          <a:prstGeom prst="rect">
            <a:avLst/>
          </a:prstGeom>
        </p:spPr>
        <p:txBody>
          <a:bodyPr wrap="none">
            <a:spAutoFit/>
          </a:bodyPr>
          <a:lstStyle/>
          <a:p>
            <a:r>
              <a:rPr lang="en-US" altLang="zh-TW" sz="1800" dirty="0"/>
              <a:t>Accuracy Plot</a:t>
            </a:r>
          </a:p>
          <a:p>
            <a:r>
              <a:rPr lang="en-US" altLang="zh-TW" sz="1800"/>
              <a:t>Training</a:t>
            </a:r>
            <a:r>
              <a:rPr lang="zh-TW" altLang="en-US" sz="1800"/>
              <a:t>和</a:t>
            </a:r>
            <a:r>
              <a:rPr lang="en-US" altLang="zh-TW" sz="1800"/>
              <a:t>validation</a:t>
            </a:r>
            <a:r>
              <a:rPr lang="zh-TW" altLang="en-US" sz="1800"/>
              <a:t>二</a:t>
            </a:r>
            <a:r>
              <a:rPr lang="en-US" altLang="zh-TW" sz="1800"/>
              <a:t>accuracy</a:t>
            </a:r>
            <a:r>
              <a:rPr lang="zh-TW" altLang="en-US" sz="1800"/>
              <a:t>曲線</a:t>
            </a:r>
            <a:r>
              <a:rPr lang="zh-TW" altLang="en-US" sz="1800" dirty="0"/>
              <a:t>比較時</a:t>
            </a:r>
          </a:p>
        </p:txBody>
      </p:sp>
    </p:spTree>
    <p:extLst>
      <p:ext uri="{BB962C8B-B14F-4D97-AF65-F5344CB8AC3E}">
        <p14:creationId xmlns:p14="http://schemas.microsoft.com/office/powerpoint/2010/main" val="235824091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DL</a:t>
            </a:r>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a:xfrm>
            <a:off x="179388" y="1153791"/>
            <a:ext cx="8785100" cy="5040312"/>
          </a:xfrm>
        </p:spPr>
        <p:txBody>
          <a:bodyPr/>
          <a:lstStyle/>
          <a:p>
            <a:r>
              <a:rPr lang="zh-TW" altLang="en-US" sz="1800"/>
              <a:t>用</a:t>
            </a:r>
            <a:r>
              <a:rPr lang="en-US" altLang="zh-TW" sz="1800"/>
              <a:t>accuracy</a:t>
            </a:r>
            <a:r>
              <a:rPr lang="zh-TW" altLang="en-US" sz="1800"/>
              <a:t>來</a:t>
            </a:r>
            <a:r>
              <a:rPr lang="zh-TW" altLang="en-US" sz="1800" dirty="0"/>
              <a:t>看</a:t>
            </a:r>
            <a:r>
              <a:rPr lang="en-US" altLang="zh-TW" sz="1800" dirty="0"/>
              <a:t>(</a:t>
            </a:r>
            <a:r>
              <a:rPr lang="zh-TW" altLang="en-US" sz="1800" dirty="0"/>
              <a:t>如</a:t>
            </a:r>
            <a:r>
              <a:rPr lang="en-US" altLang="zh-TW" sz="1800" dirty="0"/>
              <a:t>:</a:t>
            </a:r>
            <a:r>
              <a:rPr lang="zh-TW" altLang="en-US" sz="1800" dirty="0"/>
              <a:t>準確度</a:t>
            </a:r>
            <a:r>
              <a:rPr lang="en-US" altLang="zh-TW" sz="1800" dirty="0"/>
              <a:t>accuracy); </a:t>
            </a:r>
            <a:r>
              <a:rPr lang="zh-TW" altLang="en-US" sz="1800" dirty="0"/>
              <a:t>模糊線為多次實驗重疊造成的 </a:t>
            </a:r>
            <a:r>
              <a:rPr lang="en-US" altLang="zh-TW" sz="1800" dirty="0"/>
              <a:t>(uncertainty?)</a:t>
            </a:r>
            <a:r>
              <a:rPr lang="zh-TW" altLang="en-US" sz="1800" dirty="0"/>
              <a:t> </a:t>
            </a:r>
          </a:p>
        </p:txBody>
      </p:sp>
      <p:pic>
        <p:nvPicPr>
          <p:cNvPr id="4" name="圖片 3"/>
          <p:cNvPicPr>
            <a:picLocks noChangeAspect="1"/>
          </p:cNvPicPr>
          <p:nvPr/>
        </p:nvPicPr>
        <p:blipFill>
          <a:blip r:embed="rId2"/>
          <a:stretch>
            <a:fillRect/>
          </a:stretch>
        </p:blipFill>
        <p:spPr>
          <a:xfrm>
            <a:off x="1077912" y="1628800"/>
            <a:ext cx="6467475" cy="5114925"/>
          </a:xfrm>
          <a:prstGeom prst="rect">
            <a:avLst/>
          </a:prstGeom>
        </p:spPr>
      </p:pic>
    </p:spTree>
    <p:extLst>
      <p:ext uri="{BB962C8B-B14F-4D97-AF65-F5344CB8AC3E}">
        <p14:creationId xmlns:p14="http://schemas.microsoft.com/office/powerpoint/2010/main" val="52847051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404664"/>
            <a:ext cx="8784976" cy="5040312"/>
          </a:xfrm>
        </p:spPr>
        <p:txBody>
          <a:bodyPr/>
          <a:lstStyle/>
          <a:p>
            <a:r>
              <a:rPr lang="zh-TW" altLang="en-US" sz="1800" b="0" dirty="0">
                <a:effectLst/>
              </a:rPr>
              <a:t>一旦我們有了訓練和測試數據集，我們就會根據訓練和測試數據集評估我們的模型。 </a:t>
            </a:r>
            <a:endParaRPr lang="en-US" altLang="zh-TW" sz="1800" b="0" dirty="0">
              <a:effectLst/>
            </a:endParaRPr>
          </a:p>
          <a:p>
            <a:r>
              <a:rPr lang="en-US" altLang="zh-TW" sz="1800" b="0" dirty="0">
                <a:effectLst/>
              </a:rPr>
              <a:t>Depending of our metrics, we may find out:      </a:t>
            </a:r>
            <a:r>
              <a:rPr lang="zh-TW" altLang="en-US" sz="1800" b="0" dirty="0">
                <a:effectLst/>
              </a:rPr>
              <a:t>根據我們的指標，我們可能會發現：</a:t>
            </a:r>
            <a:endParaRPr lang="en-US" altLang="zh-TW" sz="1800" b="0" dirty="0">
              <a:effectLst/>
            </a:endParaRPr>
          </a:p>
          <a:p>
            <a:pPr marL="285750" indent="-285750">
              <a:buFont typeface="Arial" panose="020B0604020202020204" pitchFamily="34" charset="0"/>
              <a:buChar char="•"/>
            </a:pPr>
            <a:r>
              <a:rPr lang="en-US" altLang="zh-TW" sz="1600" b="0" dirty="0">
                <a:effectLst/>
              </a:rPr>
              <a:t>validation loss &gt;&gt; training loss: overfitting             </a:t>
            </a:r>
            <a:r>
              <a:rPr lang="zh-TW" altLang="en-US" sz="1600" b="0" dirty="0">
                <a:effectLst/>
              </a:rPr>
              <a:t>過擬合</a:t>
            </a:r>
            <a:endParaRPr lang="en-US" altLang="zh-TW" sz="1600" b="0" dirty="0">
              <a:effectLst/>
            </a:endParaRPr>
          </a:p>
          <a:p>
            <a:pPr marL="285750" indent="-285750">
              <a:buFont typeface="Arial" panose="020B0604020202020204" pitchFamily="34" charset="0"/>
              <a:buChar char="•"/>
            </a:pPr>
            <a:r>
              <a:rPr lang="en-US" altLang="zh-TW" sz="1600" b="0" dirty="0">
                <a:effectLst/>
              </a:rPr>
              <a:t>validation loss &gt; training loss: some overfitting     </a:t>
            </a:r>
            <a:r>
              <a:rPr lang="zh-TW" altLang="en-US" sz="1600" b="0" dirty="0">
                <a:effectLst/>
              </a:rPr>
              <a:t>有些過擬合</a:t>
            </a:r>
            <a:endParaRPr lang="en-US" altLang="zh-TW" sz="1600" b="0" dirty="0">
              <a:effectLst/>
            </a:endParaRPr>
          </a:p>
          <a:p>
            <a:pPr marL="285750" indent="-285750">
              <a:buFont typeface="Arial" panose="020B0604020202020204" pitchFamily="34" charset="0"/>
              <a:buChar char="•"/>
            </a:pPr>
            <a:r>
              <a:rPr lang="en-US" altLang="zh-TW" sz="1600" b="0" dirty="0">
                <a:effectLst/>
              </a:rPr>
              <a:t>validation loss &lt; training loss: some </a:t>
            </a:r>
            <a:r>
              <a:rPr lang="en-US" altLang="zh-TW" sz="1600" b="0" dirty="0" err="1">
                <a:effectLst/>
              </a:rPr>
              <a:t>underfitting</a:t>
            </a:r>
            <a:r>
              <a:rPr lang="en-US" altLang="zh-TW" sz="1600" b="0" dirty="0">
                <a:effectLst/>
              </a:rPr>
              <a:t>   </a:t>
            </a:r>
            <a:r>
              <a:rPr lang="zh-TW" altLang="en-US" sz="1600" b="0" dirty="0">
                <a:effectLst/>
              </a:rPr>
              <a:t>有些欠擬合</a:t>
            </a:r>
            <a:endParaRPr lang="en-US" altLang="zh-TW" sz="1600" b="0" dirty="0">
              <a:effectLst/>
            </a:endParaRPr>
          </a:p>
          <a:p>
            <a:pPr marL="285750" indent="-285750">
              <a:buFont typeface="Arial" panose="020B0604020202020204" pitchFamily="34" charset="0"/>
              <a:buChar char="•"/>
            </a:pPr>
            <a:r>
              <a:rPr lang="en-US" altLang="zh-TW" sz="1600" b="0" dirty="0">
                <a:effectLst/>
              </a:rPr>
              <a:t>validation loss &lt;&lt; training loss: </a:t>
            </a:r>
            <a:r>
              <a:rPr lang="en-US" altLang="zh-TW" sz="1600" b="0" dirty="0" err="1">
                <a:effectLst/>
              </a:rPr>
              <a:t>underfitting</a:t>
            </a:r>
            <a:r>
              <a:rPr lang="zh-TW" altLang="en-US" sz="1600" b="0" dirty="0">
                <a:effectLst/>
              </a:rPr>
              <a:t>           欠擬合</a:t>
            </a:r>
          </a:p>
        </p:txBody>
      </p:sp>
      <p:pic>
        <p:nvPicPr>
          <p:cNvPr id="4" name="圖片 3"/>
          <p:cNvPicPr>
            <a:picLocks noChangeAspect="1"/>
          </p:cNvPicPr>
          <p:nvPr/>
        </p:nvPicPr>
        <p:blipFill>
          <a:blip r:embed="rId2"/>
          <a:stretch>
            <a:fillRect/>
          </a:stretch>
        </p:blipFill>
        <p:spPr>
          <a:xfrm>
            <a:off x="179512" y="1916832"/>
            <a:ext cx="8843340" cy="6353944"/>
          </a:xfrm>
          <a:prstGeom prst="rect">
            <a:avLst/>
          </a:prstGeom>
        </p:spPr>
      </p:pic>
    </p:spTree>
    <p:extLst>
      <p:ext uri="{BB962C8B-B14F-4D97-AF65-F5344CB8AC3E}">
        <p14:creationId xmlns:p14="http://schemas.microsoft.com/office/powerpoint/2010/main" val="127680302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6" name="圖片 5"/>
          <p:cNvPicPr>
            <a:picLocks noChangeAspect="1"/>
          </p:cNvPicPr>
          <p:nvPr/>
        </p:nvPicPr>
        <p:blipFill>
          <a:blip r:embed="rId2"/>
          <a:stretch>
            <a:fillRect/>
          </a:stretch>
        </p:blipFill>
        <p:spPr>
          <a:xfrm>
            <a:off x="1115615" y="1268760"/>
            <a:ext cx="6720747" cy="5040560"/>
          </a:xfrm>
          <a:prstGeom prst="rect">
            <a:avLst/>
          </a:prstGeom>
        </p:spPr>
      </p:pic>
    </p:spTree>
    <p:extLst>
      <p:ext uri="{BB962C8B-B14F-4D97-AF65-F5344CB8AC3E}">
        <p14:creationId xmlns:p14="http://schemas.microsoft.com/office/powerpoint/2010/main" val="412181659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zh-TW" altLang="zh-TW" sz="2000" b="0" dirty="0">
                <a:effectLst/>
              </a:rPr>
              <a:t>在訓練期間應用正則化，但在驗證</a:t>
            </a:r>
            <a:r>
              <a:rPr lang="en-US" altLang="zh-TW" sz="2000" b="0" dirty="0">
                <a:effectLst/>
              </a:rPr>
              <a:t>/</a:t>
            </a:r>
            <a:r>
              <a:rPr lang="zh-TW" altLang="zh-TW" sz="2000" b="0" dirty="0">
                <a:effectLst/>
              </a:rPr>
              <a:t>測試期間未進行正則化。如果在驗證</a:t>
            </a:r>
            <a:r>
              <a:rPr lang="en-US" altLang="zh-TW" sz="2000" b="0" dirty="0">
                <a:effectLst/>
              </a:rPr>
              <a:t>/</a:t>
            </a:r>
            <a:r>
              <a:rPr lang="zh-TW" altLang="zh-TW" sz="2000" b="0" dirty="0">
                <a:effectLst/>
              </a:rPr>
              <a:t>測試期間添加正則化損失，則損失值和曲線將看起來更加相似。</a:t>
            </a:r>
            <a:endParaRPr lang="en-US" altLang="zh-TW" sz="2000" b="0" dirty="0">
              <a:effectLst/>
            </a:endParaRPr>
          </a:p>
          <a:p>
            <a:pPr marL="457200" indent="-457200">
              <a:buFont typeface="+mj-lt"/>
              <a:buAutoNum type="arabicPeriod"/>
            </a:pPr>
            <a:endParaRPr lang="zh-TW"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endParaRPr lang="zh-TW" altLang="en-US" dirty="0"/>
          </a:p>
        </p:txBody>
      </p:sp>
      <p:pic>
        <p:nvPicPr>
          <p:cNvPr id="7" name="圖片 6"/>
          <p:cNvPicPr>
            <a:picLocks noChangeAspect="1"/>
          </p:cNvPicPr>
          <p:nvPr/>
        </p:nvPicPr>
        <p:blipFill>
          <a:blip r:embed="rId2"/>
          <a:stretch>
            <a:fillRect/>
          </a:stretch>
        </p:blipFill>
        <p:spPr>
          <a:xfrm>
            <a:off x="395536" y="2564904"/>
            <a:ext cx="3842509" cy="2623382"/>
          </a:xfrm>
          <a:prstGeom prst="rect">
            <a:avLst/>
          </a:prstGeom>
        </p:spPr>
      </p:pic>
      <p:sp>
        <p:nvSpPr>
          <p:cNvPr id="8" name="矩形 7"/>
          <p:cNvSpPr/>
          <p:nvPr/>
        </p:nvSpPr>
        <p:spPr>
          <a:xfrm>
            <a:off x="4211960" y="1916832"/>
            <a:ext cx="4572000" cy="4278094"/>
          </a:xfrm>
          <a:prstGeom prst="rect">
            <a:avLst/>
          </a:prstGeom>
        </p:spPr>
        <p:txBody>
          <a:bodyPr>
            <a:spAutoFit/>
          </a:bodyPr>
          <a:lstStyle/>
          <a:p>
            <a:r>
              <a:rPr lang="zh-TW" altLang="en-US" sz="1600" dirty="0"/>
              <a:t>第一個原因是在 訓練 過程中應用了正則化，但在驗證</a:t>
            </a:r>
            <a:r>
              <a:rPr lang="en-US" altLang="zh-TW" sz="1600" dirty="0"/>
              <a:t>/</a:t>
            </a:r>
            <a:r>
              <a:rPr lang="zh-TW" altLang="en-US" sz="1600" dirty="0"/>
              <a:t>測試 過程中未進行正則化。</a:t>
            </a:r>
          </a:p>
          <a:p>
            <a:r>
              <a:rPr lang="zh-TW" altLang="en-US" sz="1600" dirty="0"/>
              <a:t>在訓練深度神經網路時，我們經常應用正則化來説明我們的模型：</a:t>
            </a:r>
          </a:p>
          <a:p>
            <a:pPr marL="285750" indent="-285750">
              <a:buFont typeface="Arial" panose="020B0604020202020204" pitchFamily="34" charset="0"/>
              <a:buChar char="•"/>
            </a:pPr>
            <a:r>
              <a:rPr lang="zh-TW" altLang="en-US" sz="1600" dirty="0"/>
              <a:t>獲得更高的驗證</a:t>
            </a:r>
            <a:r>
              <a:rPr lang="en-US" altLang="zh-TW" sz="1600" dirty="0"/>
              <a:t>/</a:t>
            </a:r>
            <a:r>
              <a:rPr lang="zh-TW" altLang="en-US" sz="1600" dirty="0"/>
              <a:t>測試精度</a:t>
            </a:r>
          </a:p>
          <a:p>
            <a:pPr marL="285750" indent="-285750">
              <a:buFont typeface="Arial" panose="020B0604020202020204" pitchFamily="34" charset="0"/>
              <a:buChar char="•"/>
            </a:pPr>
            <a:r>
              <a:rPr lang="zh-TW" altLang="en-US" sz="1600" dirty="0"/>
              <a:t>理想情況下，為了更好地泛化驗證和測試集之外的資料</a:t>
            </a:r>
            <a:endParaRPr lang="en-US" altLang="zh-TW" sz="1600" dirty="0"/>
          </a:p>
          <a:p>
            <a:pPr marL="285750" indent="-285750">
              <a:buFont typeface="Arial" panose="020B0604020202020204" pitchFamily="34" charset="0"/>
              <a:buChar char="•"/>
            </a:pPr>
            <a:endParaRPr lang="zh-TW" altLang="en-US" sz="1600" dirty="0"/>
          </a:p>
          <a:p>
            <a:r>
              <a:rPr lang="zh-TW" altLang="en-US" sz="1600" dirty="0"/>
              <a:t>正則化方法通常會犧牲訓練準確性來提高驗證</a:t>
            </a:r>
            <a:r>
              <a:rPr lang="en-US" altLang="zh-TW" sz="1600" dirty="0"/>
              <a:t>/</a:t>
            </a:r>
            <a:r>
              <a:rPr lang="zh-TW" altLang="en-US" sz="1600" dirty="0"/>
              <a:t>測試準確性</a:t>
            </a:r>
            <a:r>
              <a:rPr lang="en-US" altLang="zh-TW" sz="1600" dirty="0"/>
              <a:t>——</a:t>
            </a:r>
            <a:r>
              <a:rPr lang="zh-TW" altLang="en-US" sz="1600" dirty="0"/>
              <a:t>在某些情況下，可能導致您的驗證</a:t>
            </a:r>
            <a:r>
              <a:rPr lang="en-US" altLang="zh-TW" sz="1600" dirty="0"/>
              <a:t>loss</a:t>
            </a:r>
            <a:r>
              <a:rPr lang="zh-TW" altLang="en-US" sz="1600" dirty="0"/>
              <a:t>低於訓練</a:t>
            </a:r>
            <a:r>
              <a:rPr lang="en-US" altLang="zh-TW" sz="1600" dirty="0"/>
              <a:t>loss</a:t>
            </a:r>
            <a:r>
              <a:rPr lang="zh-TW" altLang="en-US" sz="1600" dirty="0"/>
              <a:t>。</a:t>
            </a:r>
            <a:endParaRPr lang="en-US" altLang="zh-TW" sz="1600" dirty="0"/>
          </a:p>
          <a:p>
            <a:endParaRPr lang="zh-TW" altLang="en-US" sz="1600" dirty="0"/>
          </a:p>
          <a:p>
            <a:r>
              <a:rPr lang="zh-TW" altLang="en-US" sz="1600" dirty="0"/>
              <a:t>其次，在驗證</a:t>
            </a:r>
            <a:r>
              <a:rPr lang="en-US" altLang="zh-TW" sz="1600" dirty="0"/>
              <a:t>/</a:t>
            </a:r>
            <a:r>
              <a:rPr lang="zh-TW" altLang="en-US" sz="1600" dirty="0"/>
              <a:t>測試時不應用諸如</a:t>
            </a:r>
            <a:r>
              <a:rPr lang="en-US" altLang="zh-TW" sz="1600" dirty="0"/>
              <a:t>dropout</a:t>
            </a:r>
            <a:r>
              <a:rPr lang="zh-TW" altLang="en-US" sz="1600" dirty="0"/>
              <a:t>之類的正則化方法。</a:t>
            </a:r>
            <a:endParaRPr lang="en-US" altLang="zh-TW" sz="1600" dirty="0"/>
          </a:p>
          <a:p>
            <a:r>
              <a:rPr lang="en-US" altLang="zh-TW" sz="1600" dirty="0">
                <a:solidFill>
                  <a:srgbClr val="0070C0"/>
                </a:solidFill>
              </a:rPr>
              <a:t>(</a:t>
            </a:r>
            <a:r>
              <a:rPr lang="zh-TW" altLang="en-US" sz="1600" dirty="0">
                <a:solidFill>
                  <a:srgbClr val="0070C0"/>
                </a:solidFill>
              </a:rPr>
              <a:t>選手訓練時加沙袋綁腿負重</a:t>
            </a:r>
            <a:r>
              <a:rPr lang="en-US" altLang="zh-TW" sz="1600" dirty="0">
                <a:solidFill>
                  <a:srgbClr val="0070C0"/>
                </a:solidFill>
              </a:rPr>
              <a:t>, </a:t>
            </a:r>
            <a:r>
              <a:rPr lang="zh-TW" altLang="en-US" sz="1600" dirty="0">
                <a:solidFill>
                  <a:srgbClr val="0070C0"/>
                </a:solidFill>
              </a:rPr>
              <a:t>但驗證及測試比賽當然把挷腿掉測真正實力</a:t>
            </a:r>
            <a:r>
              <a:rPr lang="en-US" altLang="zh-TW" sz="1600" dirty="0">
                <a:solidFill>
                  <a:srgbClr val="0070C0"/>
                </a:solidFill>
              </a:rPr>
              <a:t>)</a:t>
            </a:r>
          </a:p>
          <a:p>
            <a:endParaRPr lang="zh-TW" altLang="en-US" sz="1600" dirty="0"/>
          </a:p>
        </p:txBody>
      </p:sp>
    </p:spTree>
    <p:extLst>
      <p:ext uri="{BB962C8B-B14F-4D97-AF65-F5344CB8AC3E}">
        <p14:creationId xmlns:p14="http://schemas.microsoft.com/office/powerpoint/2010/main" val="9284623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pPr lvl="0"/>
            <a:r>
              <a:rPr lang="en-US" altLang="zh-TW" sz="2000" b="0" dirty="0">
                <a:effectLst/>
              </a:rPr>
              <a:t>2. </a:t>
            </a:r>
            <a:r>
              <a:rPr lang="zh-TW" altLang="zh-TW" sz="2000" b="0" dirty="0">
                <a:effectLst/>
              </a:rPr>
              <a:t>訓練損失是在每個</a:t>
            </a:r>
            <a:r>
              <a:rPr lang="en-US" altLang="zh-TW" sz="2000" b="0" dirty="0">
                <a:effectLst/>
              </a:rPr>
              <a:t>epoch</a:t>
            </a:r>
            <a:r>
              <a:rPr lang="zh-TW" altLang="zh-TW" sz="2000" b="0" dirty="0">
                <a:effectLst/>
              </a:rPr>
              <a:t>期間測量的，而驗證損失是在每個</a:t>
            </a:r>
            <a:r>
              <a:rPr lang="en-US" altLang="zh-TW" sz="2000" b="0" dirty="0">
                <a:effectLst/>
              </a:rPr>
              <a:t>epoch</a:t>
            </a:r>
            <a:r>
              <a:rPr lang="zh-TW" altLang="zh-TW" sz="2000" b="0" dirty="0">
                <a:effectLst/>
              </a:rPr>
              <a:t>後測量的。平均而言，訓練損失的測量時間是前一個時期的</a:t>
            </a:r>
            <a:r>
              <a:rPr lang="en-US" altLang="zh-TW" sz="2000" b="0" dirty="0">
                <a:effectLst/>
              </a:rPr>
              <a:t>1/2</a:t>
            </a:r>
            <a:r>
              <a:rPr lang="zh-TW" altLang="zh-TW" sz="2000" b="0" dirty="0">
                <a:effectLst/>
              </a:rPr>
              <a:t>。如果將訓練損失曲線向左移動半個</a:t>
            </a:r>
            <a:r>
              <a:rPr lang="en-US" altLang="zh-TW" sz="2000" b="0" dirty="0">
                <a:effectLst/>
              </a:rPr>
              <a:t>epoch</a:t>
            </a:r>
            <a:r>
              <a:rPr lang="zh-TW" altLang="zh-TW" sz="2000" b="0" dirty="0">
                <a:effectLst/>
              </a:rPr>
              <a:t>，則損失會更好。</a:t>
            </a:r>
            <a:endParaRPr lang="en-US" altLang="zh-TW" sz="2000" b="0" dirty="0">
              <a:effectLst/>
            </a:endParaRPr>
          </a:p>
          <a:p>
            <a:pPr marL="457200" lvl="0" indent="-457200">
              <a:buFont typeface="+mj-lt"/>
              <a:buAutoNum type="arabicPeriod"/>
            </a:pPr>
            <a:endParaRPr lang="zh-TW" altLang="zh-TW" sz="2000" b="0" dirty="0">
              <a:effectLst/>
            </a:endParaRPr>
          </a:p>
        </p:txBody>
      </p:sp>
      <p:pic>
        <p:nvPicPr>
          <p:cNvPr id="4" name="圖片 3"/>
          <p:cNvPicPr>
            <a:picLocks noChangeAspect="1"/>
          </p:cNvPicPr>
          <p:nvPr/>
        </p:nvPicPr>
        <p:blipFill>
          <a:blip r:embed="rId2"/>
          <a:stretch>
            <a:fillRect/>
          </a:stretch>
        </p:blipFill>
        <p:spPr>
          <a:xfrm>
            <a:off x="4932040" y="2636912"/>
            <a:ext cx="4015347" cy="2705477"/>
          </a:xfrm>
          <a:prstGeom prst="rect">
            <a:avLst/>
          </a:prstGeom>
        </p:spPr>
      </p:pic>
      <p:pic>
        <p:nvPicPr>
          <p:cNvPr id="5" name="圖片 4"/>
          <p:cNvPicPr>
            <a:picLocks noChangeAspect="1"/>
          </p:cNvPicPr>
          <p:nvPr/>
        </p:nvPicPr>
        <p:blipFill>
          <a:blip r:embed="rId3"/>
          <a:stretch>
            <a:fillRect/>
          </a:stretch>
        </p:blipFill>
        <p:spPr>
          <a:xfrm>
            <a:off x="440574" y="2636911"/>
            <a:ext cx="4053402" cy="2705477"/>
          </a:xfrm>
          <a:prstGeom prst="rect">
            <a:avLst/>
          </a:prstGeom>
        </p:spPr>
      </p:pic>
    </p:spTree>
    <p:extLst>
      <p:ext uri="{BB962C8B-B14F-4D97-AF65-F5344CB8AC3E}">
        <p14:creationId xmlns:p14="http://schemas.microsoft.com/office/powerpoint/2010/main" val="242416876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a:xfrm>
            <a:off x="209500" y="1180106"/>
            <a:ext cx="8264525" cy="5040312"/>
          </a:xfrm>
        </p:spPr>
        <p:txBody>
          <a:bodyPr/>
          <a:lstStyle/>
          <a:p>
            <a:pPr lvl="0"/>
            <a:r>
              <a:rPr lang="en-US" altLang="zh-TW" sz="2000" b="0" dirty="0">
                <a:effectLst/>
              </a:rPr>
              <a:t>3. </a:t>
            </a:r>
            <a:r>
              <a:rPr lang="zh-TW" altLang="zh-TW" sz="2000" b="0" dirty="0">
                <a:effectLst/>
              </a:rPr>
              <a:t>您的驗證集可能比訓練集更容易，或者</a:t>
            </a:r>
            <a:r>
              <a:rPr lang="zh-TW" altLang="en-US" sz="2000" b="0" dirty="0">
                <a:effectLst/>
              </a:rPr>
              <a:t>程式</a:t>
            </a:r>
            <a:r>
              <a:rPr lang="zh-TW" altLang="zh-TW" sz="2000" b="0" dirty="0">
                <a:effectLst/>
              </a:rPr>
              <a:t>碼中的資料</a:t>
            </a:r>
            <a:r>
              <a:rPr lang="en-US" altLang="zh-TW" sz="2000" b="0" dirty="0">
                <a:effectLst/>
              </a:rPr>
              <a:t>/</a:t>
            </a:r>
            <a:r>
              <a:rPr lang="zh-TW" altLang="zh-TW" sz="2000" b="0" dirty="0">
                <a:effectLst/>
              </a:rPr>
              <a:t>錯誤洩漏。確保您的驗證集大小合理，並且是從與您的訓練集相同的分佈（和難度）中抽取的。</a:t>
            </a:r>
            <a:endParaRPr lang="en-US" altLang="zh-TW" sz="2000" b="0" dirty="0">
              <a:effectLst/>
            </a:endParaRPr>
          </a:p>
          <a:p>
            <a:endParaRPr lang="zh-TW" altLang="en-US" dirty="0"/>
          </a:p>
        </p:txBody>
      </p:sp>
      <p:sp>
        <p:nvSpPr>
          <p:cNvPr id="4" name="矩形 3"/>
          <p:cNvSpPr/>
          <p:nvPr/>
        </p:nvSpPr>
        <p:spPr>
          <a:xfrm>
            <a:off x="323528" y="2492896"/>
            <a:ext cx="8460432" cy="1754326"/>
          </a:xfrm>
          <a:prstGeom prst="rect">
            <a:avLst/>
          </a:prstGeom>
        </p:spPr>
        <p:txBody>
          <a:bodyPr wrap="square">
            <a:spAutoFit/>
          </a:bodyPr>
          <a:lstStyle/>
          <a:p>
            <a:r>
              <a:rPr lang="zh-TW" altLang="en-US" sz="1800" dirty="0">
                <a:solidFill>
                  <a:srgbClr val="0070C0"/>
                </a:solidFill>
                <a:latin typeface="+mn-ea"/>
                <a:ea typeface="+mn-ea"/>
              </a:rPr>
              <a:t>常見原因是由於資料本身分佈的問題。</a:t>
            </a:r>
          </a:p>
          <a:p>
            <a:r>
              <a:rPr lang="zh-TW" altLang="en-US" sz="1800" dirty="0">
                <a:solidFill>
                  <a:srgbClr val="0070C0"/>
                </a:solidFill>
                <a:latin typeface="+mn-ea"/>
                <a:ea typeface="+mn-ea"/>
              </a:rPr>
              <a:t>考慮如何獲取驗證集：</a:t>
            </a:r>
          </a:p>
          <a:p>
            <a:r>
              <a:rPr lang="en-US" altLang="zh-TW" sz="1800" dirty="0">
                <a:solidFill>
                  <a:srgbClr val="0070C0"/>
                </a:solidFill>
                <a:latin typeface="+mn-ea"/>
                <a:ea typeface="+mn-ea"/>
              </a:rPr>
              <a:t>•</a:t>
            </a:r>
            <a:r>
              <a:rPr lang="zh-TW" altLang="en-US" sz="1800" dirty="0">
                <a:solidFill>
                  <a:srgbClr val="0070C0"/>
                </a:solidFill>
                <a:latin typeface="+mn-ea"/>
                <a:ea typeface="+mn-ea"/>
              </a:rPr>
              <a:t>您可以保證驗證集是從與訓練集相同的分佈中採樣的嗎？</a:t>
            </a:r>
          </a:p>
          <a:p>
            <a:r>
              <a:rPr lang="en-US" altLang="zh-TW" sz="1800" dirty="0">
                <a:solidFill>
                  <a:srgbClr val="0070C0"/>
                </a:solidFill>
                <a:latin typeface="+mn-ea"/>
                <a:ea typeface="+mn-ea"/>
              </a:rPr>
              <a:t>•</a:t>
            </a:r>
            <a:r>
              <a:rPr lang="zh-TW" altLang="en-US" sz="1800" dirty="0">
                <a:solidFill>
                  <a:srgbClr val="0070C0"/>
                </a:solidFill>
                <a:latin typeface="+mn-ea"/>
                <a:ea typeface="+mn-ea"/>
              </a:rPr>
              <a:t>您確定驗證示例與您的訓練圖像一樣具有挑戰性嗎？</a:t>
            </a:r>
          </a:p>
          <a:p>
            <a:r>
              <a:rPr lang="en-US" altLang="zh-TW" sz="1800" dirty="0">
                <a:solidFill>
                  <a:srgbClr val="0070C0"/>
                </a:solidFill>
                <a:latin typeface="+mn-ea"/>
                <a:ea typeface="+mn-ea"/>
              </a:rPr>
              <a:t>•</a:t>
            </a:r>
            <a:r>
              <a:rPr lang="zh-TW" altLang="en-US" sz="1800" dirty="0">
                <a:solidFill>
                  <a:srgbClr val="0070C0"/>
                </a:solidFill>
                <a:latin typeface="+mn-ea"/>
                <a:ea typeface="+mn-ea"/>
              </a:rPr>
              <a:t>您是否可以確保沒有“資料洩漏”（即訓練樣本與驗證</a:t>
            </a:r>
            <a:r>
              <a:rPr lang="en-US" altLang="zh-TW" sz="1800" dirty="0">
                <a:solidFill>
                  <a:srgbClr val="0070C0"/>
                </a:solidFill>
                <a:latin typeface="+mn-ea"/>
                <a:ea typeface="+mn-ea"/>
              </a:rPr>
              <a:t>/</a:t>
            </a:r>
            <a:r>
              <a:rPr lang="zh-TW" altLang="en-US" sz="1800" dirty="0">
                <a:solidFill>
                  <a:srgbClr val="0070C0"/>
                </a:solidFill>
                <a:latin typeface="+mn-ea"/>
                <a:ea typeface="+mn-ea"/>
              </a:rPr>
              <a:t>測試樣本意外混入</a:t>
            </a:r>
            <a:r>
              <a:rPr lang="en-US" altLang="zh-TW" sz="1800" dirty="0">
                <a:solidFill>
                  <a:srgbClr val="0070C0"/>
                </a:solidFill>
                <a:latin typeface="+mn-ea"/>
                <a:ea typeface="+mn-ea"/>
              </a:rPr>
              <a:t>.</a:t>
            </a:r>
            <a:r>
              <a:rPr lang="zh-TW" altLang="en-US" sz="1800" dirty="0">
                <a:solidFill>
                  <a:srgbClr val="0070C0"/>
                </a:solidFill>
                <a:latin typeface="+mn-ea"/>
                <a:ea typeface="+mn-ea"/>
              </a:rPr>
              <a:t>）？</a:t>
            </a:r>
          </a:p>
          <a:p>
            <a:r>
              <a:rPr lang="en-US" altLang="zh-TW" sz="1800" dirty="0">
                <a:solidFill>
                  <a:srgbClr val="0070C0"/>
                </a:solidFill>
                <a:latin typeface="+mn-ea"/>
                <a:ea typeface="+mn-ea"/>
              </a:rPr>
              <a:t>•</a:t>
            </a:r>
            <a:r>
              <a:rPr lang="zh-TW" altLang="en-US" sz="1800" dirty="0">
                <a:solidFill>
                  <a:srgbClr val="0070C0"/>
                </a:solidFill>
                <a:latin typeface="+mn-ea"/>
                <a:ea typeface="+mn-ea"/>
              </a:rPr>
              <a:t>您是否確信自己的程式碼正確創建了訓練集，驗證集和測試集？</a:t>
            </a:r>
          </a:p>
        </p:txBody>
      </p:sp>
    </p:spTree>
    <p:extLst>
      <p:ext uri="{BB962C8B-B14F-4D97-AF65-F5344CB8AC3E}">
        <p14:creationId xmlns:p14="http://schemas.microsoft.com/office/powerpoint/2010/main" val="299767986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86353"/>
            <a:ext cx="8713092" cy="740691"/>
          </a:xfrm>
        </p:spPr>
        <p:txBody>
          <a:bodyPr/>
          <a:lstStyle/>
          <a:p>
            <a:r>
              <a:rPr lang="en-US" altLang="zh-TW" dirty="0"/>
              <a:t>Output </a:t>
            </a:r>
            <a:r>
              <a:rPr lang="en-US" altLang="zh-TW"/>
              <a:t>Layer  as </a:t>
            </a:r>
            <a:r>
              <a:rPr lang="en-US" altLang="zh-TW" dirty="0"/>
              <a:t>Multi-Class Classifier</a:t>
            </a:r>
            <a:endParaRPr lang="zh-TW" altLang="en-US" dirty="0"/>
          </a:p>
        </p:txBody>
      </p:sp>
      <p:sp>
        <p:nvSpPr>
          <p:cNvPr id="55" name="矩形 54"/>
          <p:cNvSpPr/>
          <p:nvPr/>
        </p:nvSpPr>
        <p:spPr>
          <a:xfrm>
            <a:off x="1234935" y="267455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59" name="直線單箭頭接點 58"/>
          <p:cNvCxnSpPr/>
          <p:nvPr/>
        </p:nvCxnSpPr>
        <p:spPr>
          <a:xfrm>
            <a:off x="6347209" y="3695330"/>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6456525" y="4941220"/>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323325" y="2916527"/>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303323" y="339224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3" name="矩形 62"/>
          <p:cNvSpPr/>
          <p:nvPr/>
        </p:nvSpPr>
        <p:spPr>
          <a:xfrm>
            <a:off x="1309141" y="282191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66" name="群組 65"/>
          <p:cNvGrpSpPr/>
          <p:nvPr/>
        </p:nvGrpSpPr>
        <p:grpSpPr>
          <a:xfrm>
            <a:off x="2418038" y="2646910"/>
            <a:ext cx="746342" cy="2675868"/>
            <a:chOff x="2504565" y="2224872"/>
            <a:chExt cx="746342" cy="2675868"/>
          </a:xfrm>
        </p:grpSpPr>
        <p:sp>
          <p:nvSpPr>
            <p:cNvPr id="67" name="矩形 6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9" name="橢圓 6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0" name="橢圓 6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1" name="橢圓 7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2" name="文字方塊 71"/>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73" name="矩形 72"/>
          <p:cNvSpPr/>
          <p:nvPr/>
        </p:nvSpPr>
        <p:spPr>
          <a:xfrm>
            <a:off x="1312848" y="479000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5" name="文字方塊 74"/>
          <p:cNvSpPr txBox="1"/>
          <p:nvPr/>
        </p:nvSpPr>
        <p:spPr>
          <a:xfrm rot="5400000">
            <a:off x="1188780" y="4074943"/>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3" name="群組 82"/>
          <p:cNvGrpSpPr/>
          <p:nvPr/>
        </p:nvGrpSpPr>
        <p:grpSpPr>
          <a:xfrm>
            <a:off x="5960402" y="2638804"/>
            <a:ext cx="746342" cy="2683974"/>
            <a:chOff x="6046929" y="2216766"/>
            <a:chExt cx="746342" cy="2683974"/>
          </a:xfrm>
        </p:grpSpPr>
        <p:sp>
          <p:nvSpPr>
            <p:cNvPr id="84" name="矩形 83"/>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6" name="橢圓 85"/>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7" name="橢圓 86"/>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8" name="橢圓 87"/>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文字方塊 88"/>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90" name="文字方塊 89"/>
          <p:cNvSpPr txBox="1"/>
          <p:nvPr/>
        </p:nvSpPr>
        <p:spPr>
          <a:xfrm>
            <a:off x="3106468" y="2613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1" name="文字方塊 90"/>
          <p:cNvSpPr txBox="1"/>
          <p:nvPr/>
        </p:nvSpPr>
        <p:spPr>
          <a:xfrm>
            <a:off x="3113417" y="337488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2" name="文字方塊 91"/>
          <p:cNvSpPr txBox="1"/>
          <p:nvPr/>
        </p:nvSpPr>
        <p:spPr>
          <a:xfrm>
            <a:off x="3142433" y="459022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27" name="群組 126"/>
          <p:cNvGrpSpPr/>
          <p:nvPr/>
        </p:nvGrpSpPr>
        <p:grpSpPr>
          <a:xfrm>
            <a:off x="3819494" y="2630101"/>
            <a:ext cx="1409951" cy="2675868"/>
            <a:chOff x="3237982" y="2761595"/>
            <a:chExt cx="1409951" cy="2675868"/>
          </a:xfrm>
        </p:grpSpPr>
        <p:grpSp>
          <p:nvGrpSpPr>
            <p:cNvPr id="76" name="群組 75"/>
            <p:cNvGrpSpPr/>
            <p:nvPr/>
          </p:nvGrpSpPr>
          <p:grpSpPr>
            <a:xfrm>
              <a:off x="3901591" y="2761595"/>
              <a:ext cx="746342" cy="2675868"/>
              <a:chOff x="3830151" y="2208525"/>
              <a:chExt cx="746342" cy="2675868"/>
            </a:xfrm>
          </p:grpSpPr>
          <p:sp>
            <p:nvSpPr>
              <p:cNvPr id="77" name="矩形 7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9" name="橢圓 7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93" name="群組 92"/>
            <p:cNvGrpSpPr/>
            <p:nvPr/>
          </p:nvGrpSpPr>
          <p:grpSpPr>
            <a:xfrm>
              <a:off x="3237982" y="3061275"/>
              <a:ext cx="753037" cy="2028469"/>
              <a:chOff x="3166542" y="2508205"/>
              <a:chExt cx="753037" cy="2028469"/>
            </a:xfrm>
          </p:grpSpPr>
          <p:cxnSp>
            <p:nvCxnSpPr>
              <p:cNvPr id="94" name="直線單箭頭接點 93"/>
              <p:cNvCxnSpPr>
                <a:stCxn id="69" idx="6"/>
                <a:endCxn id="79"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0" idx="6"/>
                <a:endCxn id="79"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69" idx="6"/>
                <a:endCxn id="80"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69" idx="6"/>
                <a:endCxn id="81"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70" idx="6"/>
                <a:endCxn id="81"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71" idx="6"/>
                <a:endCxn id="79"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6"/>
                <a:endCxn id="80"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03" name="直線單箭頭接點 102"/>
          <p:cNvCxnSpPr>
            <a:endCxn id="69" idx="2"/>
          </p:cNvCxnSpPr>
          <p:nvPr/>
        </p:nvCxnSpPr>
        <p:spPr>
          <a:xfrm flipV="1">
            <a:off x="1655748" y="294499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3" idx="3"/>
            <a:endCxn id="70" idx="2"/>
          </p:cNvCxnSpPr>
          <p:nvPr/>
        </p:nvCxnSpPr>
        <p:spPr>
          <a:xfrm>
            <a:off x="1652041" y="299336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63" idx="3"/>
            <a:endCxn id="71" idx="2"/>
          </p:cNvCxnSpPr>
          <p:nvPr/>
        </p:nvCxnSpPr>
        <p:spPr>
          <a:xfrm>
            <a:off x="1652041" y="299336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endCxn id="69" idx="2"/>
          </p:cNvCxnSpPr>
          <p:nvPr/>
        </p:nvCxnSpPr>
        <p:spPr>
          <a:xfrm flipV="1">
            <a:off x="1679561" y="294499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62" idx="3"/>
            <a:endCxn id="70" idx="2"/>
          </p:cNvCxnSpPr>
          <p:nvPr/>
        </p:nvCxnSpPr>
        <p:spPr>
          <a:xfrm>
            <a:off x="1646223" y="356369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stCxn id="62" idx="3"/>
            <a:endCxn id="71" idx="2"/>
          </p:cNvCxnSpPr>
          <p:nvPr/>
        </p:nvCxnSpPr>
        <p:spPr>
          <a:xfrm>
            <a:off x="1646223" y="356369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69" idx="2"/>
          </p:cNvCxnSpPr>
          <p:nvPr/>
        </p:nvCxnSpPr>
        <p:spPr>
          <a:xfrm flipV="1">
            <a:off x="1717720" y="294499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70" idx="2"/>
          </p:cNvCxnSpPr>
          <p:nvPr/>
        </p:nvCxnSpPr>
        <p:spPr>
          <a:xfrm flipV="1">
            <a:off x="1691351" y="372356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endCxn id="71" idx="2"/>
          </p:cNvCxnSpPr>
          <p:nvPr/>
        </p:nvCxnSpPr>
        <p:spPr>
          <a:xfrm>
            <a:off x="1691351" y="493816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p:cNvSpPr txBox="1"/>
          <p:nvPr/>
        </p:nvSpPr>
        <p:spPr>
          <a:xfrm rot="5400000">
            <a:off x="7315887" y="40954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3" name="文字方塊 112"/>
          <p:cNvSpPr txBox="1"/>
          <p:nvPr/>
        </p:nvSpPr>
        <p:spPr>
          <a:xfrm>
            <a:off x="7384980" y="2576667"/>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14" name="文字方塊 113"/>
          <p:cNvSpPr txBox="1"/>
          <p:nvPr/>
        </p:nvSpPr>
        <p:spPr>
          <a:xfrm>
            <a:off x="7373697" y="3374887"/>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15" name="文字方塊 114"/>
          <p:cNvSpPr txBox="1"/>
          <p:nvPr/>
        </p:nvSpPr>
        <p:spPr>
          <a:xfrm>
            <a:off x="7373697" y="4641119"/>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116" name="群組 115"/>
          <p:cNvGrpSpPr/>
          <p:nvPr/>
        </p:nvGrpSpPr>
        <p:grpSpPr>
          <a:xfrm>
            <a:off x="5270567" y="2937852"/>
            <a:ext cx="753037" cy="2013721"/>
            <a:chOff x="5357094" y="2515814"/>
            <a:chExt cx="753037" cy="2013721"/>
          </a:xfrm>
        </p:grpSpPr>
        <p:cxnSp>
          <p:nvCxnSpPr>
            <p:cNvPr id="117" name="直線單箭頭接點 11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9" name="Object 12"/>
          <p:cNvGraphicFramePr>
            <a:graphicFrameLocks noChangeAspect="1"/>
          </p:cNvGraphicFramePr>
          <p:nvPr/>
        </p:nvGraphicFramePr>
        <p:xfrm>
          <a:off x="4964109" y="4410572"/>
          <a:ext cx="433387" cy="461963"/>
        </p:xfrm>
        <a:graphic>
          <a:graphicData uri="http://schemas.openxmlformats.org/presentationml/2006/ole">
            <mc:AlternateContent xmlns:mc="http://schemas.openxmlformats.org/markup-compatibility/2006">
              <mc:Choice xmlns:v="urn:schemas-microsoft-com:vml" Requires="v">
                <p:oleObj name="方程式" r:id="rId3" imgW="203040" imgH="215640" progId="Equation.3">
                  <p:embed/>
                </p:oleObj>
              </mc:Choice>
              <mc:Fallback>
                <p:oleObj name="方程式" r:id="rId3" imgW="203040" imgH="215640" progId="Equation.3">
                  <p:embed/>
                  <p:pic>
                    <p:nvPicPr>
                      <p:cNvPr id="129" name="Object 12"/>
                      <p:cNvPicPr>
                        <a:picLocks noChangeAspect="1" noChangeArrowheads="1"/>
                      </p:cNvPicPr>
                      <p:nvPr/>
                    </p:nvPicPr>
                    <p:blipFill>
                      <a:blip r:embed="rId4"/>
                      <a:srcRect/>
                      <a:stretch>
                        <a:fillRect/>
                      </a:stretch>
                    </p:blipFill>
                    <p:spPr bwMode="auto">
                      <a:xfrm>
                        <a:off x="4964109" y="4410572"/>
                        <a:ext cx="43338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 name="文字方塊 129"/>
          <p:cNvSpPr txBox="1"/>
          <p:nvPr/>
        </p:nvSpPr>
        <p:spPr>
          <a:xfrm>
            <a:off x="5764279" y="534885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131" name="文字方塊 130"/>
          <p:cNvSpPr txBox="1"/>
          <p:nvPr/>
        </p:nvSpPr>
        <p:spPr>
          <a:xfrm>
            <a:off x="2786173" y="5661211"/>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132" name="右大括弧 131"/>
          <p:cNvSpPr/>
          <p:nvPr/>
        </p:nvSpPr>
        <p:spPr>
          <a:xfrm rot="5400000">
            <a:off x="3747093" y="4013939"/>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3" name="文字方塊 132"/>
          <p:cNvSpPr txBox="1"/>
          <p:nvPr/>
        </p:nvSpPr>
        <p:spPr>
          <a:xfrm>
            <a:off x="1023007" y="5220333"/>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graphicFrame>
        <p:nvGraphicFramePr>
          <p:cNvPr id="134" name="Object 12"/>
          <p:cNvGraphicFramePr>
            <a:graphicFrameLocks noChangeAspect="1"/>
          </p:cNvGraphicFramePr>
          <p:nvPr/>
        </p:nvGraphicFramePr>
        <p:xfrm>
          <a:off x="795350" y="3693983"/>
          <a:ext cx="434940" cy="478178"/>
        </p:xfrm>
        <a:graphic>
          <a:graphicData uri="http://schemas.openxmlformats.org/presentationml/2006/ole">
            <mc:AlternateContent xmlns:mc="http://schemas.openxmlformats.org/markup-compatibility/2006">
              <mc:Choice xmlns:v="urn:schemas-microsoft-com:vml" Requires="v">
                <p:oleObj name="方程式" r:id="rId5" imgW="126720" imgH="139680" progId="Equation.3">
                  <p:embed/>
                </p:oleObj>
              </mc:Choice>
              <mc:Fallback>
                <p:oleObj name="方程式" r:id="rId5" imgW="126720" imgH="139680" progId="Equation.3">
                  <p:embed/>
                  <p:pic>
                    <p:nvPicPr>
                      <p:cNvPr id="134" name="Object 12"/>
                      <p:cNvPicPr>
                        <a:picLocks noChangeAspect="1" noChangeArrowheads="1"/>
                      </p:cNvPicPr>
                      <p:nvPr/>
                    </p:nvPicPr>
                    <p:blipFill>
                      <a:blip r:embed="rId6"/>
                      <a:srcRect/>
                      <a:stretch>
                        <a:fillRect/>
                      </a:stretch>
                    </p:blipFill>
                    <p:spPr bwMode="auto">
                      <a:xfrm>
                        <a:off x="795350" y="3693983"/>
                        <a:ext cx="434940" cy="478178"/>
                      </a:xfrm>
                      <a:prstGeom prst="rect">
                        <a:avLst/>
                      </a:prstGeom>
                      <a:noFill/>
                    </p:spPr>
                  </p:pic>
                </p:oleObj>
              </mc:Fallback>
            </mc:AlternateContent>
          </a:graphicData>
        </a:graphic>
      </p:graphicFrame>
      <p:graphicFrame>
        <p:nvGraphicFramePr>
          <p:cNvPr id="64" name="Object 12"/>
          <p:cNvGraphicFramePr>
            <a:graphicFrameLocks noChangeAspect="1"/>
          </p:cNvGraphicFramePr>
          <p:nvPr/>
        </p:nvGraphicFramePr>
        <p:xfrm>
          <a:off x="5020102" y="2475889"/>
          <a:ext cx="325438" cy="461962"/>
        </p:xfrm>
        <a:graphic>
          <a:graphicData uri="http://schemas.openxmlformats.org/presentationml/2006/ole">
            <mc:AlternateContent xmlns:mc="http://schemas.openxmlformats.org/markup-compatibility/2006">
              <mc:Choice xmlns:v="urn:schemas-microsoft-com:vml" Requires="v">
                <p:oleObj name="方程式" r:id="rId7" imgW="152280" imgH="215640" progId="Equation.3">
                  <p:embed/>
                </p:oleObj>
              </mc:Choice>
              <mc:Fallback>
                <p:oleObj name="方程式" r:id="rId7" imgW="152280" imgH="215640" progId="Equation.3">
                  <p:embed/>
                  <p:pic>
                    <p:nvPicPr>
                      <p:cNvPr id="64" name="Object 12"/>
                      <p:cNvPicPr>
                        <a:picLocks noChangeAspect="1" noChangeArrowheads="1"/>
                      </p:cNvPicPr>
                      <p:nvPr/>
                    </p:nvPicPr>
                    <p:blipFill>
                      <a:blip r:embed="rId8"/>
                      <a:srcRect/>
                      <a:stretch>
                        <a:fillRect/>
                      </a:stretch>
                    </p:blipFill>
                    <p:spPr bwMode="auto">
                      <a:xfrm>
                        <a:off x="5020102" y="24758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 name="Object 12"/>
          <p:cNvGraphicFramePr>
            <a:graphicFrameLocks noChangeAspect="1"/>
          </p:cNvGraphicFramePr>
          <p:nvPr/>
        </p:nvGraphicFramePr>
        <p:xfrm>
          <a:off x="4999640" y="3228795"/>
          <a:ext cx="352425" cy="461963"/>
        </p:xfrm>
        <a:graphic>
          <a:graphicData uri="http://schemas.openxmlformats.org/presentationml/2006/ole">
            <mc:AlternateContent xmlns:mc="http://schemas.openxmlformats.org/markup-compatibility/2006">
              <mc:Choice xmlns:v="urn:schemas-microsoft-com:vml" Requires="v">
                <p:oleObj name="方程式" r:id="rId9" imgW="164880" imgH="215640" progId="Equation.3">
                  <p:embed/>
                </p:oleObj>
              </mc:Choice>
              <mc:Fallback>
                <p:oleObj name="方程式" r:id="rId9" imgW="164880" imgH="215640" progId="Equation.3">
                  <p:embed/>
                  <p:pic>
                    <p:nvPicPr>
                      <p:cNvPr id="128" name="Object 12"/>
                      <p:cNvPicPr>
                        <a:picLocks noChangeAspect="1" noChangeArrowheads="1"/>
                      </p:cNvPicPr>
                      <p:nvPr/>
                    </p:nvPicPr>
                    <p:blipFill>
                      <a:blip r:embed="rId10"/>
                      <a:srcRect/>
                      <a:stretch>
                        <a:fillRect/>
                      </a:stretch>
                    </p:blipFill>
                    <p:spPr bwMode="auto">
                      <a:xfrm>
                        <a:off x="4999640" y="322879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 name="矩形 134"/>
          <p:cNvSpPr/>
          <p:nvPr/>
        </p:nvSpPr>
        <p:spPr>
          <a:xfrm>
            <a:off x="2291950" y="2576666"/>
            <a:ext cx="2693027" cy="27461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文字方塊 135"/>
          <p:cNvSpPr txBox="1"/>
          <p:nvPr/>
        </p:nvSpPr>
        <p:spPr>
          <a:xfrm>
            <a:off x="2206736" y="1705203"/>
            <a:ext cx="3753666" cy="830997"/>
          </a:xfrm>
          <a:prstGeom prst="rect">
            <a:avLst/>
          </a:prstGeom>
          <a:noFill/>
        </p:spPr>
        <p:txBody>
          <a:bodyPr wrap="square" rtlCol="0">
            <a:spAutoFit/>
          </a:bodyPr>
          <a:lstStyle/>
          <a:p>
            <a:r>
              <a:rPr lang="en-US" altLang="zh-TW" sz="2400" dirty="0"/>
              <a:t>Feature extractor replacing feature engineering</a:t>
            </a:r>
            <a:endParaRPr lang="zh-TW" altLang="en-US" sz="2400" dirty="0"/>
          </a:p>
        </p:txBody>
      </p:sp>
      <p:sp>
        <p:nvSpPr>
          <p:cNvPr id="137" name="文字方塊 136"/>
          <p:cNvSpPr txBox="1"/>
          <p:nvPr/>
        </p:nvSpPr>
        <p:spPr>
          <a:xfrm>
            <a:off x="6909399" y="5344176"/>
            <a:ext cx="1765609"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 Multi-class Classifier </a:t>
            </a:r>
            <a:endParaRPr lang="zh-TW" altLang="en-US" sz="2400" dirty="0"/>
          </a:p>
        </p:txBody>
      </p:sp>
      <p:sp>
        <p:nvSpPr>
          <p:cNvPr id="138" name="矩形 137"/>
          <p:cNvSpPr/>
          <p:nvPr/>
        </p:nvSpPr>
        <p:spPr>
          <a:xfrm>
            <a:off x="6038847" y="2610469"/>
            <a:ext cx="737236" cy="26839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39" name="文字方塊 138"/>
          <p:cNvSpPr txBox="1"/>
          <p:nvPr/>
        </p:nvSpPr>
        <p:spPr>
          <a:xfrm rot="5400000">
            <a:off x="5616881" y="3720140"/>
            <a:ext cx="1510968" cy="461665"/>
          </a:xfrm>
          <a:prstGeom prst="rect">
            <a:avLst/>
          </a:prstGeom>
          <a:noFill/>
        </p:spPr>
        <p:txBody>
          <a:bodyPr wrap="square" rtlCol="0">
            <a:spAutoFit/>
          </a:bodyPr>
          <a:lstStyle/>
          <a:p>
            <a:pPr algn="ctr"/>
            <a:r>
              <a:rPr lang="en-US" altLang="zh-TW" sz="2400" dirty="0" err="1"/>
              <a:t>Softmax</a:t>
            </a:r>
            <a:endParaRPr lang="zh-TW" altLang="en-US" sz="2400" dirty="0"/>
          </a:p>
        </p:txBody>
      </p:sp>
      <p:sp>
        <p:nvSpPr>
          <p:cNvPr id="3" name="文字方塊 2">
            <a:extLst>
              <a:ext uri="{FF2B5EF4-FFF2-40B4-BE49-F238E27FC236}">
                <a16:creationId xmlns:a16="http://schemas.microsoft.com/office/drawing/2014/main" id="{E16C8552-E567-9E9B-61F7-41C4D0278ACF}"/>
              </a:ext>
            </a:extLst>
          </p:cNvPr>
          <p:cNvSpPr txBox="1"/>
          <p:nvPr/>
        </p:nvSpPr>
        <p:spPr>
          <a:xfrm>
            <a:off x="4688384" y="754457"/>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4129346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p:bldP spid="137" grpId="0" animBg="1"/>
      <p:bldP spid="138" grpId="0" animBg="1"/>
      <p:bldP spid="1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zh-TW" altLang="zh-TW" sz="2000" b="0" dirty="0">
                <a:effectLst/>
              </a:rPr>
              <a:t>在訓練期間應用正則化，但在驗證</a:t>
            </a:r>
            <a:r>
              <a:rPr lang="en-US" altLang="zh-TW" sz="2000" b="0" dirty="0">
                <a:effectLst/>
              </a:rPr>
              <a:t>/</a:t>
            </a:r>
            <a:r>
              <a:rPr lang="zh-TW" altLang="zh-TW" sz="2000" b="0" dirty="0">
                <a:effectLst/>
              </a:rPr>
              <a:t>測試期間未進行正則化。如果在驗證</a:t>
            </a:r>
            <a:r>
              <a:rPr lang="en-US" altLang="zh-TW" sz="2000" b="0" dirty="0">
                <a:effectLst/>
              </a:rPr>
              <a:t>/</a:t>
            </a:r>
            <a:r>
              <a:rPr lang="zh-TW" altLang="zh-TW" sz="2000" b="0" dirty="0">
                <a:effectLst/>
              </a:rPr>
              <a:t>測試期間添加正則化損失，則損失值和曲線將看起來更加相似。</a:t>
            </a:r>
            <a:endParaRPr lang="en-US" altLang="zh-TW" sz="2000" b="0" dirty="0">
              <a:effectLst/>
            </a:endParaRPr>
          </a:p>
          <a:p>
            <a:pPr marL="457200" indent="-457200">
              <a:buFont typeface="+mj-lt"/>
              <a:buAutoNum type="arabicPeriod"/>
            </a:pPr>
            <a:endParaRPr lang="zh-TW" altLang="zh-TW" sz="2000" b="0" dirty="0">
              <a:effectLst/>
            </a:endParaRPr>
          </a:p>
          <a:p>
            <a:pPr marL="457200" lvl="0" indent="-457200">
              <a:buFont typeface="+mj-lt"/>
              <a:buAutoNum type="arabicPeriod"/>
            </a:pPr>
            <a:r>
              <a:rPr lang="zh-TW" altLang="zh-TW" sz="2000" b="0" dirty="0">
                <a:effectLst/>
              </a:rPr>
              <a:t>訓練損失是在每個</a:t>
            </a:r>
            <a:r>
              <a:rPr lang="en-US" altLang="zh-TW" sz="2000" b="0" dirty="0">
                <a:effectLst/>
              </a:rPr>
              <a:t>epoch</a:t>
            </a:r>
            <a:r>
              <a:rPr lang="zh-TW" altLang="zh-TW" sz="2000" b="0" dirty="0">
                <a:effectLst/>
              </a:rPr>
              <a:t>期間測量的，而驗證損失是在每個</a:t>
            </a:r>
            <a:r>
              <a:rPr lang="en-US" altLang="zh-TW" sz="2000" b="0" dirty="0">
                <a:effectLst/>
              </a:rPr>
              <a:t>epoch</a:t>
            </a:r>
            <a:r>
              <a:rPr lang="zh-TW" altLang="zh-TW" sz="2000" b="0" dirty="0">
                <a:effectLst/>
              </a:rPr>
              <a:t>後測量的。平均而言，訓練損失的測量時間是前一個時期的</a:t>
            </a:r>
            <a:r>
              <a:rPr lang="en-US" altLang="zh-TW" sz="2000" b="0" dirty="0">
                <a:effectLst/>
              </a:rPr>
              <a:t>1/2</a:t>
            </a:r>
            <a:r>
              <a:rPr lang="zh-TW" altLang="zh-TW" sz="2000" b="0" dirty="0">
                <a:effectLst/>
              </a:rPr>
              <a:t>。如果將訓練損失曲線向左移動半個</a:t>
            </a:r>
            <a:r>
              <a:rPr lang="en-US" altLang="zh-TW" sz="2000" b="0" dirty="0">
                <a:effectLst/>
              </a:rPr>
              <a:t>epoch</a:t>
            </a:r>
            <a:r>
              <a:rPr lang="zh-TW" altLang="zh-TW" sz="2000" b="0" dirty="0">
                <a:effectLst/>
              </a:rPr>
              <a:t>，則損失會更好。</a:t>
            </a:r>
            <a:endParaRPr lang="en-US" altLang="zh-TW" sz="2000" b="0" dirty="0">
              <a:effectLst/>
            </a:endParaRPr>
          </a:p>
          <a:p>
            <a:pPr marL="457200" lvl="0" indent="-457200">
              <a:buFont typeface="+mj-lt"/>
              <a:buAutoNum type="arabicPeriod"/>
            </a:pPr>
            <a:endParaRPr lang="zh-TW" altLang="zh-TW" sz="2000" b="0" dirty="0">
              <a:effectLst/>
            </a:endParaRPr>
          </a:p>
          <a:p>
            <a:pPr marL="457200" lvl="0" indent="-457200">
              <a:buFont typeface="+mj-lt"/>
              <a:buAutoNum type="arabicPeriod"/>
            </a:pPr>
            <a:r>
              <a:rPr lang="zh-TW" altLang="zh-TW" sz="2000" b="0" dirty="0">
                <a:effectLst/>
              </a:rPr>
              <a:t>您的驗證集可能比訓練集更容易，或者代碼中的資料</a:t>
            </a:r>
            <a:r>
              <a:rPr lang="en-US" altLang="zh-TW" sz="2000" b="0" dirty="0">
                <a:effectLst/>
              </a:rPr>
              <a:t>/</a:t>
            </a:r>
            <a:r>
              <a:rPr lang="zh-TW" altLang="zh-TW" sz="2000" b="0" dirty="0">
                <a:effectLst/>
              </a:rPr>
              <a:t>錯誤洩漏。確保您的驗證集大小合理，並且是從與您的訓練集相同的分佈（和難度）中抽取的。</a:t>
            </a:r>
            <a:endParaRPr lang="en-US" altLang="zh-TW" sz="2000" b="0" dirty="0">
              <a:effectLst/>
            </a:endParaRPr>
          </a:p>
          <a:p>
            <a:pPr marL="457200" lvl="0" indent="-457200">
              <a:buFont typeface="+mj-lt"/>
              <a:buAutoNum type="arabicPeriod"/>
            </a:pPr>
            <a:endParaRPr lang="zh-TW" altLang="zh-TW" sz="2000" b="0" dirty="0">
              <a:effectLst/>
            </a:endParaRPr>
          </a:p>
          <a:p>
            <a:pPr marL="457200" lvl="0" indent="-457200">
              <a:buFont typeface="+mj-lt"/>
              <a:buAutoNum type="arabicPeriod"/>
            </a:pPr>
            <a:r>
              <a:rPr lang="zh-TW" altLang="zh-TW" sz="2000" b="0" dirty="0">
                <a:effectLst/>
              </a:rPr>
              <a:t>您的模型可能</a:t>
            </a:r>
            <a:r>
              <a:rPr lang="en-US" altLang="zh-TW" sz="2000" b="0" dirty="0">
                <a:effectLst/>
              </a:rPr>
              <a:t>over-regularizing </a:t>
            </a:r>
            <a:r>
              <a:rPr lang="zh-TW" altLang="zh-TW" sz="2000" b="0" dirty="0">
                <a:effectLst/>
              </a:rPr>
              <a:t>。嘗試減少正則化約束，包括增加模型容量（即通過更多參數使其更深），減少</a:t>
            </a:r>
            <a:r>
              <a:rPr lang="en-US" altLang="zh-TW" sz="2000" b="0" dirty="0">
                <a:effectLst/>
              </a:rPr>
              <a:t>dropout</a:t>
            </a:r>
            <a:r>
              <a:rPr lang="zh-TW" altLang="zh-TW" sz="2000" b="0" dirty="0">
                <a:effectLst/>
              </a:rPr>
              <a:t>，降低</a:t>
            </a:r>
            <a:r>
              <a:rPr lang="en-US" altLang="zh-TW" sz="2000" b="0" dirty="0">
                <a:effectLst/>
              </a:rPr>
              <a:t>L2</a:t>
            </a:r>
            <a:r>
              <a:rPr lang="zh-TW" altLang="zh-TW" sz="2000" b="0" dirty="0">
                <a:effectLst/>
              </a:rPr>
              <a:t>權重衰減強度等。</a:t>
            </a:r>
          </a:p>
          <a:p>
            <a:endParaRPr lang="zh-TW" altLang="en-US" dirty="0"/>
          </a:p>
        </p:txBody>
      </p:sp>
    </p:spTree>
    <p:extLst>
      <p:ext uri="{BB962C8B-B14F-4D97-AF65-F5344CB8AC3E}">
        <p14:creationId xmlns:p14="http://schemas.microsoft.com/office/powerpoint/2010/main" val="407947208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5983" y="184460"/>
            <a:ext cx="8264525" cy="720725"/>
          </a:xfrm>
        </p:spPr>
        <p:txBody>
          <a:bodyPr/>
          <a:lstStyle/>
          <a:p>
            <a:r>
              <a:rPr lang="zh-TW" altLang="en-US" dirty="0"/>
              <a:t>為什麼</a:t>
            </a:r>
            <a:r>
              <a:rPr lang="zh-TW" altLang="en-US"/>
              <a:t>驗證集</a:t>
            </a:r>
            <a:r>
              <a:rPr lang="en-US" altLang="zh-TW"/>
              <a:t>accuracy</a:t>
            </a:r>
            <a:r>
              <a:rPr lang="zh-TW" altLang="en-US"/>
              <a:t>曲線</a:t>
            </a:r>
            <a:r>
              <a:rPr lang="zh-TW" altLang="en-US" dirty="0"/>
              <a:t>會上下波動？</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88" y="1268760"/>
            <a:ext cx="4499992" cy="3259015"/>
          </a:xfr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088" y="1275186"/>
            <a:ext cx="4381156" cy="3252589"/>
          </a:xfrm>
          <a:prstGeom prst="rect">
            <a:avLst/>
          </a:prstGeom>
        </p:spPr>
      </p:pic>
      <p:sp>
        <p:nvSpPr>
          <p:cNvPr id="7" name="矩形 6"/>
          <p:cNvSpPr/>
          <p:nvPr/>
        </p:nvSpPr>
        <p:spPr>
          <a:xfrm>
            <a:off x="251520" y="4644438"/>
            <a:ext cx="8712968" cy="1808897"/>
          </a:xfrm>
          <a:prstGeom prst="rect">
            <a:avLst/>
          </a:prstGeom>
        </p:spPr>
        <p:txBody>
          <a:bodyPr wrap="square">
            <a:spAutoFit/>
          </a:bodyPr>
          <a:lstStyle/>
          <a:p>
            <a:pPr marL="171450" indent="-171450">
              <a:buFont typeface="Arial" panose="020B0604020202020204" pitchFamily="34" charset="0"/>
              <a:buChar char="•"/>
            </a:pPr>
            <a:r>
              <a:rPr lang="zh-TW" altLang="en-US" sz="1200" dirty="0"/>
              <a:t>訓練任何模型時都會出現 尖峰波</a:t>
            </a:r>
            <a:r>
              <a:rPr lang="en-US" altLang="zh-TW" sz="1200" dirty="0"/>
              <a:t>——</a:t>
            </a:r>
            <a:r>
              <a:rPr lang="zh-TW" altLang="en-US" sz="1200" dirty="0"/>
              <a:t>尤其是在批量較小的情況下。要理解為什麼會這樣，假設 </a:t>
            </a:r>
            <a:r>
              <a:rPr lang="en-US" altLang="zh-TW" sz="1200" dirty="0" err="1"/>
              <a:t>batch_size</a:t>
            </a:r>
            <a:r>
              <a:rPr lang="en-US" altLang="zh-TW" sz="1200" dirty="0"/>
              <a:t> </a:t>
            </a:r>
            <a:r>
              <a:rPr lang="zh-TW" altLang="en-US" sz="1200" dirty="0"/>
              <a:t>為 </a:t>
            </a:r>
            <a:r>
              <a:rPr lang="en-US" altLang="zh-TW" sz="1200" dirty="0"/>
              <a:t>1</a:t>
            </a:r>
            <a:r>
              <a:rPr lang="zh-TW" altLang="en-US" sz="1200" dirty="0"/>
              <a:t>，在整個 </a:t>
            </a:r>
            <a:r>
              <a:rPr lang="en-US" altLang="zh-TW" sz="1200" dirty="0"/>
              <a:t>epoch </a:t>
            </a:r>
            <a:r>
              <a:rPr lang="zh-TW" altLang="en-US" sz="1200" dirty="0"/>
              <a:t>中，我們使用來自每個數據點的方向來找到最小值，並賦予每個數據點相同的權重。因此，我們尋找最小值的數據點的順序將對我們得到的最小值產生巨大影響。</a:t>
            </a:r>
            <a:endParaRPr lang="en-US" altLang="zh-TW" sz="1200" dirty="0"/>
          </a:p>
          <a:p>
            <a:pPr marL="171450" indent="-171450">
              <a:buFont typeface="Arial" panose="020B0604020202020204" pitchFamily="34" charset="0"/>
              <a:buChar char="•"/>
            </a:pPr>
            <a:r>
              <a:rPr lang="zh-TW" altLang="en-US" sz="1200" dirty="0"/>
              <a:t>很多時候，使用較小的</a:t>
            </a:r>
            <a:r>
              <a:rPr lang="en-US" altLang="zh-TW" sz="1200" dirty="0" err="1"/>
              <a:t>batch_sizes</a:t>
            </a:r>
            <a:r>
              <a:rPr lang="zh-TW" altLang="en-US" sz="1200" dirty="0"/>
              <a:t>，我們可能會陷入局部最小值（這會給我們帶來巨大的損失），這是您在某些時期損失良好而在其他時期損失慘重的可能原因之一。</a:t>
            </a:r>
            <a:endParaRPr lang="en-US" altLang="zh-TW" sz="1200" dirty="0"/>
          </a:p>
          <a:p>
            <a:pPr marL="171450" indent="-171450">
              <a:buFont typeface="Arial" panose="020B0604020202020204" pitchFamily="34" charset="0"/>
              <a:buChar char="•"/>
            </a:pPr>
            <a:r>
              <a:rPr lang="zh-TW" altLang="en-US" sz="1200" dirty="0"/>
              <a:t>要觀察模型是否真的在學習，您應該查看平滑的損失圖。如果損失（或您的指標）隨著時間的推移而改善，那麼這意味著您的模型肯定在學習。</a:t>
            </a:r>
            <a:endParaRPr lang="en-US" altLang="zh-TW" sz="1200" dirty="0"/>
          </a:p>
          <a:p>
            <a:pPr marL="171450" indent="-171450">
              <a:buFont typeface="Arial" panose="020B0604020202020204" pitchFamily="34" charset="0"/>
              <a:buChar char="•"/>
            </a:pPr>
            <a:r>
              <a:rPr lang="zh-TW" altLang="en-US" sz="1200" dirty="0"/>
              <a:t>上圖可觀察到損失隨著</a:t>
            </a:r>
            <a:r>
              <a:rPr lang="en-US" altLang="zh-TW" sz="1200" dirty="0"/>
              <a:t> epochs</a:t>
            </a:r>
            <a:r>
              <a:rPr lang="zh-TW" altLang="en-US" sz="1200" dirty="0"/>
              <a:t>似乎正在減少。這意味著您的模型正在學習。</a:t>
            </a:r>
            <a:endParaRPr lang="en-US" altLang="zh-TW" sz="1200" dirty="0"/>
          </a:p>
          <a:p>
            <a:pPr marL="171450" indent="-171450">
              <a:buFont typeface="Arial" panose="020B0604020202020204" pitchFamily="34" charset="0"/>
              <a:buChar char="•"/>
            </a:pPr>
            <a:r>
              <a:rPr lang="zh-TW" altLang="en-US" sz="1200" dirty="0"/>
              <a:t>如果您想平滑曲線或消除尖峰，您應該嘗試的一種方法是使用更大的 </a:t>
            </a:r>
            <a:r>
              <a:rPr lang="en-US" altLang="zh-TW" sz="1200" dirty="0" err="1"/>
              <a:t>batch_size</a:t>
            </a:r>
            <a:r>
              <a:rPr lang="en-US" altLang="zh-TW" sz="1200" dirty="0"/>
              <a:t> </a:t>
            </a:r>
            <a:r>
              <a:rPr lang="zh-TW" altLang="en-US" sz="1200" dirty="0"/>
              <a:t>訓練您的模型，前提是有足夠記憶體。</a:t>
            </a:r>
          </a:p>
        </p:txBody>
      </p:sp>
    </p:spTree>
    <p:extLst>
      <p:ext uri="{BB962C8B-B14F-4D97-AF65-F5344CB8AC3E}">
        <p14:creationId xmlns:p14="http://schemas.microsoft.com/office/powerpoint/2010/main" val="375111035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如何減少上下波動？</a:t>
            </a:r>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b="0" dirty="0">
                <a:effectLst/>
              </a:rPr>
              <a:t>對於波動，嘗試改組數據集，並訓練模型。 </a:t>
            </a:r>
            <a:endParaRPr lang="en-US" altLang="zh-TW" b="0" dirty="0">
              <a:effectLst/>
            </a:endParaRP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zh-TW" altLang="en-US" b="0" dirty="0">
                <a:effectLst/>
              </a:rPr>
              <a:t>如果波動較大，請嘗試調整學習率、動量、批量大小</a:t>
            </a:r>
            <a:r>
              <a:rPr lang="en-US" altLang="zh-TW" b="0" dirty="0">
                <a:effectLst/>
              </a:rPr>
              <a:t>(</a:t>
            </a:r>
            <a:r>
              <a:rPr lang="en-US" altLang="zh-TW" b="0" dirty="0" err="1">
                <a:effectLst/>
              </a:rPr>
              <a:t>batch_size</a:t>
            </a:r>
            <a:r>
              <a:rPr lang="en-US" altLang="zh-TW" b="0" dirty="0">
                <a:effectLst/>
              </a:rPr>
              <a:t>)</a:t>
            </a:r>
            <a:r>
              <a:rPr lang="zh-TW" altLang="en-US" b="0" dirty="0">
                <a:effectLst/>
              </a:rPr>
              <a:t>等超參數</a:t>
            </a:r>
            <a:endParaRPr lang="en-US" altLang="zh-TW" b="0" dirty="0">
              <a:effectLst/>
            </a:endParaRP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zh-TW" altLang="en-US" b="0" dirty="0">
                <a:effectLst/>
              </a:rPr>
              <a:t>超參數調整從小規模開始  </a:t>
            </a:r>
            <a:endParaRPr lang="en-US" altLang="zh-TW" b="0" dirty="0">
              <a:effectLst/>
            </a:endParaRPr>
          </a:p>
          <a:p>
            <a:endParaRPr lang="zh-TW" altLang="en-US" dirty="0"/>
          </a:p>
        </p:txBody>
      </p:sp>
    </p:spTree>
    <p:extLst>
      <p:ext uri="{BB962C8B-B14F-4D97-AF65-F5344CB8AC3E}">
        <p14:creationId xmlns:p14="http://schemas.microsoft.com/office/powerpoint/2010/main" val="332742105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847526"/>
            <a:ext cx="4447024" cy="3301490"/>
          </a:xfrm>
        </p:spPr>
      </p:pic>
      <p:sp>
        <p:nvSpPr>
          <p:cNvPr id="5" name="矩形 4"/>
          <p:cNvSpPr/>
          <p:nvPr/>
        </p:nvSpPr>
        <p:spPr>
          <a:xfrm>
            <a:off x="357546" y="4222876"/>
            <a:ext cx="8352928" cy="1815882"/>
          </a:xfrm>
          <a:prstGeom prst="rect">
            <a:avLst/>
          </a:prstGeom>
        </p:spPr>
        <p:txBody>
          <a:bodyPr wrap="square">
            <a:spAutoFit/>
          </a:bodyPr>
          <a:lstStyle/>
          <a:p>
            <a:r>
              <a:rPr lang="en-US" altLang="zh-TW" sz="1600" dirty="0">
                <a:latin typeface="+mn-ea"/>
                <a:ea typeface="+mn-ea"/>
              </a:rPr>
              <a:t># </a:t>
            </a:r>
            <a:r>
              <a:rPr lang="en-US" altLang="zh-TW" sz="1600" dirty="0" err="1">
                <a:latin typeface="+mn-ea"/>
                <a:ea typeface="+mn-ea"/>
              </a:rPr>
              <a:t>keras</a:t>
            </a:r>
            <a:r>
              <a:rPr lang="en-US" altLang="zh-TW" sz="1600" dirty="0">
                <a:latin typeface="+mn-ea"/>
                <a:ea typeface="+mn-ea"/>
              </a:rPr>
              <a:t> </a:t>
            </a:r>
            <a:r>
              <a:rPr lang="zh-TW" altLang="en-US" sz="1600" dirty="0">
                <a:latin typeface="+mn-ea"/>
                <a:ea typeface="+mn-ea"/>
              </a:rPr>
              <a:t>在</a:t>
            </a:r>
            <a:r>
              <a:rPr lang="en-US" altLang="zh-TW" sz="1600" dirty="0" err="1">
                <a:latin typeface="+mn-ea"/>
                <a:ea typeface="+mn-ea"/>
              </a:rPr>
              <a:t>model.fit</a:t>
            </a:r>
            <a:r>
              <a:rPr lang="en-US" altLang="zh-TW" sz="1600" dirty="0">
                <a:latin typeface="+mn-ea"/>
                <a:ea typeface="+mn-ea"/>
              </a:rPr>
              <a:t>() </a:t>
            </a:r>
            <a:r>
              <a:rPr lang="zh-TW" altLang="en-US" sz="1600" dirty="0">
                <a:latin typeface="+mn-ea"/>
                <a:ea typeface="+mn-ea"/>
              </a:rPr>
              <a:t>中使用相同的</a:t>
            </a:r>
            <a:r>
              <a:rPr lang="en-US" altLang="zh-TW" sz="1600" dirty="0" err="1">
                <a:latin typeface="+mn-ea"/>
                <a:ea typeface="+mn-ea"/>
              </a:rPr>
              <a:t>batch_size</a:t>
            </a:r>
            <a:r>
              <a:rPr lang="en-US" altLang="zh-TW" sz="1600" dirty="0">
                <a:latin typeface="+mn-ea"/>
                <a:ea typeface="+mn-ea"/>
              </a:rPr>
              <a:t> </a:t>
            </a:r>
            <a:r>
              <a:rPr lang="zh-TW" altLang="en-US" sz="1600" dirty="0">
                <a:latin typeface="+mn-ea"/>
                <a:ea typeface="+mn-ea"/>
              </a:rPr>
              <a:t>參數進行訓練和驗證。</a:t>
            </a:r>
          </a:p>
          <a:p>
            <a:endParaRPr lang="en-US" altLang="zh-TW" sz="1600" dirty="0">
              <a:latin typeface="+mn-ea"/>
              <a:ea typeface="+mn-ea"/>
            </a:endParaRPr>
          </a:p>
          <a:p>
            <a:endParaRPr lang="en-US" altLang="zh-TW" sz="1600" dirty="0">
              <a:latin typeface="+mn-ea"/>
              <a:ea typeface="+mn-ea"/>
            </a:endParaRPr>
          </a:p>
          <a:p>
            <a:endParaRPr lang="en-US" altLang="zh-TW" sz="1600" dirty="0">
              <a:latin typeface="+mn-ea"/>
              <a:ea typeface="+mn-ea"/>
            </a:endParaRPr>
          </a:p>
          <a:p>
            <a:endParaRPr lang="zh-TW" altLang="en-US" sz="1600" dirty="0">
              <a:latin typeface="+mn-ea"/>
              <a:ea typeface="+mn-ea"/>
            </a:endParaRPr>
          </a:p>
          <a:p>
            <a:r>
              <a:rPr lang="en-US" altLang="zh-TW" sz="1600" dirty="0">
                <a:latin typeface="+mn-ea"/>
                <a:ea typeface="+mn-ea"/>
              </a:rPr>
              <a:t># </a:t>
            </a:r>
            <a:r>
              <a:rPr lang="zh-TW" altLang="en-US" sz="1600" dirty="0">
                <a:latin typeface="+mn-ea"/>
                <a:ea typeface="+mn-ea"/>
              </a:rPr>
              <a:t>如果您打算對整個驗證數據進行評估，您可以編寫一個回調函數</a:t>
            </a:r>
            <a:r>
              <a:rPr lang="en-US" altLang="zh-TW" sz="1600" dirty="0">
                <a:latin typeface="+mn-ea"/>
                <a:ea typeface="+mn-ea"/>
              </a:rPr>
              <a:t>(callback)</a:t>
            </a:r>
            <a:r>
              <a:rPr lang="zh-TW" altLang="en-US" sz="1600" dirty="0">
                <a:latin typeface="+mn-ea"/>
                <a:ea typeface="+mn-ea"/>
              </a:rPr>
              <a:t>並在每個 </a:t>
            </a:r>
            <a:r>
              <a:rPr lang="en-US" altLang="zh-TW" sz="1600" dirty="0">
                <a:latin typeface="+mn-ea"/>
                <a:ea typeface="+mn-ea"/>
              </a:rPr>
              <a:t>epoch </a:t>
            </a:r>
            <a:r>
              <a:rPr lang="zh-TW" altLang="en-US" sz="1600" dirty="0">
                <a:latin typeface="+mn-ea"/>
                <a:ea typeface="+mn-ea"/>
              </a:rPr>
              <a:t>之後對整個驗證數據運行 </a:t>
            </a:r>
            <a:r>
              <a:rPr lang="en-US" altLang="zh-TW" sz="1600" dirty="0" err="1">
                <a:latin typeface="+mn-ea"/>
                <a:ea typeface="+mn-ea"/>
              </a:rPr>
              <a:t>model.evaluate</a:t>
            </a:r>
            <a:r>
              <a:rPr lang="en-US" altLang="zh-TW" sz="1600" dirty="0">
                <a:latin typeface="+mn-ea"/>
                <a:ea typeface="+mn-ea"/>
              </a:rPr>
              <a:t>()</a:t>
            </a:r>
            <a:r>
              <a:rPr lang="zh-TW" altLang="en-US" sz="1600" dirty="0">
                <a:latin typeface="+mn-ea"/>
                <a:ea typeface="+mn-ea"/>
              </a:rPr>
              <a:t>。</a:t>
            </a:r>
          </a:p>
        </p:txBody>
      </p:sp>
      <p:pic>
        <p:nvPicPr>
          <p:cNvPr id="6" name="圖片 5"/>
          <p:cNvPicPr>
            <a:picLocks noChangeAspect="1"/>
          </p:cNvPicPr>
          <p:nvPr/>
        </p:nvPicPr>
        <p:blipFill>
          <a:blip r:embed="rId3"/>
          <a:stretch>
            <a:fillRect/>
          </a:stretch>
        </p:blipFill>
        <p:spPr>
          <a:xfrm>
            <a:off x="569608" y="4581128"/>
            <a:ext cx="7628348" cy="830765"/>
          </a:xfrm>
          <a:prstGeom prst="rect">
            <a:avLst/>
          </a:prstGeom>
        </p:spPr>
      </p:pic>
      <p:sp>
        <p:nvSpPr>
          <p:cNvPr id="9" name="標題 1"/>
          <p:cNvSpPr>
            <a:spLocks noGrp="1"/>
          </p:cNvSpPr>
          <p:nvPr>
            <p:ph type="title"/>
          </p:nvPr>
        </p:nvSpPr>
        <p:spPr>
          <a:xfrm>
            <a:off x="177526" y="126831"/>
            <a:ext cx="8712968" cy="720725"/>
          </a:xfrm>
        </p:spPr>
        <p:txBody>
          <a:bodyPr/>
          <a:lstStyle/>
          <a:p>
            <a:r>
              <a:rPr lang="zh-TW" altLang="en-US" dirty="0"/>
              <a:t>為什麼驗證集</a:t>
            </a:r>
            <a:r>
              <a:rPr lang="en-US" altLang="zh-TW" dirty="0"/>
              <a:t>loss</a:t>
            </a:r>
            <a:r>
              <a:rPr lang="zh-TW" altLang="en-US" dirty="0"/>
              <a:t>會比訓練集</a:t>
            </a:r>
            <a:r>
              <a:rPr lang="en-US" altLang="zh-TW" dirty="0"/>
              <a:t>loss</a:t>
            </a:r>
            <a:r>
              <a:rPr lang="zh-TW" altLang="en-US" dirty="0"/>
              <a:t>更加波動？</a:t>
            </a:r>
          </a:p>
        </p:txBody>
      </p:sp>
    </p:spTree>
    <p:extLst>
      <p:ext uri="{BB962C8B-B14F-4D97-AF65-F5344CB8AC3E}">
        <p14:creationId xmlns:p14="http://schemas.microsoft.com/office/powerpoint/2010/main" val="1328498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Uncertainty  </a:t>
            </a:r>
            <a:endParaRPr lang="zh-TW" altLang="en-US" dirty="0"/>
          </a:p>
        </p:txBody>
      </p:sp>
      <p:sp>
        <p:nvSpPr>
          <p:cNvPr id="3" name="內容版面配置區 2"/>
          <p:cNvSpPr>
            <a:spLocks noGrp="1"/>
          </p:cNvSpPr>
          <p:nvPr>
            <p:ph idx="1"/>
          </p:nvPr>
        </p:nvSpPr>
        <p:spPr>
          <a:xfrm>
            <a:off x="179388" y="1153790"/>
            <a:ext cx="8713092" cy="5393025"/>
          </a:xfrm>
        </p:spPr>
        <p:txBody>
          <a:bodyPr/>
          <a:lstStyle/>
          <a:p>
            <a:r>
              <a:rPr lang="zh-TW" altLang="en-US" sz="2000" dirty="0"/>
              <a:t>不確定性有兩種類型：</a:t>
            </a:r>
          </a:p>
          <a:p>
            <a:pPr marL="342900" indent="-342900">
              <a:buFont typeface="Arial" panose="020B0604020202020204" pitchFamily="34" charset="0"/>
              <a:buChar char="•"/>
            </a:pPr>
            <a:r>
              <a:rPr lang="zh-TW" altLang="en-US" sz="1800" b="0" dirty="0">
                <a:effectLst/>
              </a:rPr>
              <a:t>任意不確定性</a:t>
            </a:r>
            <a:r>
              <a:rPr lang="en-US" altLang="zh-TW" sz="1800" b="0" dirty="0">
                <a:effectLst/>
              </a:rPr>
              <a:t>/</a:t>
            </a:r>
            <a:r>
              <a:rPr lang="zh-TW" altLang="en-US" sz="1800" b="0" dirty="0">
                <a:effectLst/>
              </a:rPr>
              <a:t>數據</a:t>
            </a:r>
            <a:r>
              <a:rPr lang="zh-TW" altLang="en-US" sz="1800" b="0">
                <a:effectLst/>
              </a:rPr>
              <a:t>不確定性 </a:t>
            </a:r>
            <a:r>
              <a:rPr lang="en-US" altLang="zh-TW" sz="1800" b="0">
                <a:effectLst/>
              </a:rPr>
              <a:t>(</a:t>
            </a:r>
            <a:r>
              <a:rPr lang="en-US" altLang="zh-TW" sz="1800" b="0" dirty="0" err="1">
                <a:effectLst/>
              </a:rPr>
              <a:t>Aleatoric</a:t>
            </a:r>
            <a:r>
              <a:rPr lang="en-US" altLang="zh-TW" sz="1800" b="0" dirty="0">
                <a:effectLst/>
              </a:rPr>
              <a:t> Uncertainty / </a:t>
            </a:r>
            <a:r>
              <a:rPr lang="en-US" altLang="zh-TW" sz="1800" b="0" dirty="0">
                <a:solidFill>
                  <a:srgbClr val="7030A0"/>
                </a:solidFill>
                <a:effectLst/>
              </a:rPr>
              <a:t>Data</a:t>
            </a:r>
            <a:r>
              <a:rPr lang="en-US" altLang="zh-TW" sz="1800" b="0" dirty="0">
                <a:effectLst/>
              </a:rPr>
              <a:t> Uncertainty)</a:t>
            </a:r>
            <a:endParaRPr lang="zh-TW" altLang="en-US" sz="1800" b="0" dirty="0">
              <a:effectLst/>
            </a:endParaRPr>
          </a:p>
          <a:p>
            <a:pPr marL="342900" indent="-342900">
              <a:buFont typeface="Arial" panose="020B0604020202020204" pitchFamily="34" charset="0"/>
              <a:buChar char="•"/>
            </a:pPr>
            <a:r>
              <a:rPr lang="zh-TW" altLang="en-US" sz="1800" b="0" dirty="0">
                <a:effectLst/>
              </a:rPr>
              <a:t>認知不確定性</a:t>
            </a:r>
            <a:r>
              <a:rPr lang="en-US" altLang="zh-TW" sz="1800" b="0" dirty="0">
                <a:effectLst/>
              </a:rPr>
              <a:t>/</a:t>
            </a:r>
            <a:r>
              <a:rPr lang="zh-TW" altLang="en-US" sz="1800" b="0" dirty="0">
                <a:effectLst/>
              </a:rPr>
              <a:t>模型</a:t>
            </a:r>
            <a:r>
              <a:rPr lang="zh-TW" altLang="en-US" sz="1800" b="0">
                <a:effectLst/>
              </a:rPr>
              <a:t>不確定性 </a:t>
            </a:r>
            <a:r>
              <a:rPr lang="en-US" altLang="zh-TW" sz="1800" b="0">
                <a:effectLst/>
              </a:rPr>
              <a:t>(</a:t>
            </a:r>
            <a:r>
              <a:rPr lang="en-US" altLang="zh-TW" sz="1800" b="0" dirty="0">
                <a:effectLst/>
              </a:rPr>
              <a:t>Epistemic Uncertainty / </a:t>
            </a:r>
            <a:r>
              <a:rPr lang="en-US" altLang="zh-TW" sz="1800" b="0" dirty="0">
                <a:solidFill>
                  <a:srgbClr val="7030A0"/>
                </a:solidFill>
                <a:effectLst/>
              </a:rPr>
              <a:t>Model</a:t>
            </a:r>
            <a:r>
              <a:rPr lang="en-US" altLang="zh-TW" sz="1800" b="0" dirty="0">
                <a:effectLst/>
              </a:rPr>
              <a:t> Uncertainty)</a:t>
            </a:r>
          </a:p>
          <a:p>
            <a:pPr marL="342900" indent="-342900">
              <a:buFont typeface="Arial" panose="020B0604020202020204" pitchFamily="34" charset="0"/>
              <a:buChar char="•"/>
            </a:pPr>
            <a:endParaRPr lang="en-US" altLang="zh-TW" sz="1800" b="0" dirty="0">
              <a:effectLst/>
            </a:endParaRPr>
          </a:p>
          <a:p>
            <a:pPr marL="342900" indent="-342900">
              <a:buFont typeface="Arial" panose="020B0604020202020204" pitchFamily="34" charset="0"/>
              <a:buChar char="•"/>
            </a:pPr>
            <a:r>
              <a:rPr lang="zh-TW" altLang="en-US" sz="1800" b="0" dirty="0">
                <a:effectLst/>
              </a:rPr>
              <a:t>在此，我們將關注模型不確定性。模型不確定性是模型參數和模型結構的不確定性</a:t>
            </a:r>
            <a:r>
              <a:rPr lang="zh-TW" altLang="en-US" sz="1800" b="0">
                <a:effectLst/>
              </a:rPr>
              <a:t>。 </a:t>
            </a:r>
            <a:endParaRPr lang="en-US" altLang="zh-TW" sz="1800" b="0">
              <a:effectLst/>
            </a:endParaRPr>
          </a:p>
          <a:p>
            <a:pPr marL="342900" indent="-342900">
              <a:buFont typeface="Arial" panose="020B0604020202020204" pitchFamily="34" charset="0"/>
              <a:buChar char="•"/>
            </a:pPr>
            <a:r>
              <a:rPr lang="zh-TW" altLang="en-US" sz="1800" b="0">
                <a:effectLst/>
              </a:rPr>
              <a:t>兩</a:t>
            </a:r>
            <a:r>
              <a:rPr lang="zh-TW" altLang="en-US" sz="1800" b="0" dirty="0">
                <a:effectLst/>
              </a:rPr>
              <a:t>種神經網絡架構可以具有不同的不確定性值。 因此，我們試著用一種定量測量來比較架構並找到更好的架構。</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57" y="3501008"/>
            <a:ext cx="4464496" cy="3045808"/>
          </a:xfrm>
          <a:prstGeom prst="rect">
            <a:avLst/>
          </a:prstGeom>
        </p:spPr>
      </p:pic>
      <p:sp>
        <p:nvSpPr>
          <p:cNvPr id="5" name="矩形 4"/>
          <p:cNvSpPr/>
          <p:nvPr/>
        </p:nvSpPr>
        <p:spPr>
          <a:xfrm>
            <a:off x="4973416" y="3933056"/>
            <a:ext cx="4063080" cy="3046988"/>
          </a:xfrm>
          <a:prstGeom prst="rect">
            <a:avLst/>
          </a:prstGeom>
        </p:spPr>
        <p:txBody>
          <a:bodyPr wrap="square">
            <a:spAutoFit/>
          </a:bodyPr>
          <a:lstStyle/>
          <a:p>
            <a:pPr marL="285750" indent="-285750">
              <a:buFont typeface="Arial" panose="020B0604020202020204" pitchFamily="34" charset="0"/>
              <a:buChar char="•"/>
            </a:pPr>
            <a:r>
              <a:rPr lang="en-US" altLang="zh-TW" sz="1800" dirty="0"/>
              <a:t>Model Uncertainty is the uncertainty about model parameters and model structure.</a:t>
            </a:r>
          </a:p>
          <a:p>
            <a:pPr marL="285750" indent="-285750">
              <a:buFont typeface="Arial" panose="020B0604020202020204" pitchFamily="34" charset="0"/>
              <a:buChar char="•"/>
            </a:pPr>
            <a:r>
              <a:rPr lang="zh-TW" altLang="en-US" sz="1400" dirty="0">
                <a:solidFill>
                  <a:srgbClr val="0070C0"/>
                </a:solidFill>
                <a:latin typeface="微軟正黑體" panose="020B0604030504040204" pitchFamily="34" charset="-120"/>
                <a:ea typeface="微軟正黑體" panose="020B0604030504040204" pitchFamily="34" charset="-120"/>
              </a:rPr>
              <a:t>大部分不確定性估計算法都是基於</a:t>
            </a:r>
            <a:r>
              <a:rPr lang="en-US" altLang="zh-TW" sz="1400" dirty="0">
                <a:solidFill>
                  <a:srgbClr val="0070C0"/>
                </a:solidFill>
                <a:latin typeface="微軟正黑體" panose="020B0604030504040204" pitchFamily="34" charset="-120"/>
                <a:ea typeface="微軟正黑體" panose="020B0604030504040204" pitchFamily="34" charset="-120"/>
              </a:rPr>
              <a:t>Bayesian Neural Networks . </a:t>
            </a:r>
            <a:r>
              <a:rPr lang="zh-TW" altLang="en-US" sz="1400" dirty="0">
                <a:solidFill>
                  <a:srgbClr val="0070C0"/>
                </a:solidFill>
                <a:latin typeface="微軟正黑體" panose="020B0604030504040204" pitchFamily="34" charset="-120"/>
                <a:ea typeface="微軟正黑體" panose="020B0604030504040204" pitchFamily="34" charset="-120"/>
              </a:rPr>
              <a:t>具體來說</a:t>
            </a:r>
            <a:r>
              <a:rPr lang="en-US" altLang="zh-TW" sz="1400" dirty="0">
                <a:solidFill>
                  <a:srgbClr val="0070C0"/>
                </a:solidFill>
                <a:latin typeface="微軟正黑體" panose="020B0604030504040204" pitchFamily="34" charset="-120"/>
                <a:ea typeface="微軟正黑體" panose="020B0604030504040204" pitchFamily="34" charset="-120"/>
              </a:rPr>
              <a:t>, </a:t>
            </a:r>
            <a:r>
              <a:rPr lang="zh-TW" altLang="en-US" sz="1400" dirty="0">
                <a:solidFill>
                  <a:srgbClr val="0070C0"/>
                </a:solidFill>
                <a:latin typeface="微軟正黑體" panose="020B0604030504040204" pitchFamily="34" charset="-120"/>
                <a:ea typeface="微軟正黑體" panose="020B0604030504040204" pitchFamily="34" charset="-120"/>
              </a:rPr>
              <a:t>可以進行多次</a:t>
            </a:r>
            <a:r>
              <a:rPr lang="en-US" altLang="zh-TW" sz="1400" dirty="0">
                <a:solidFill>
                  <a:srgbClr val="0070C0"/>
                </a:solidFill>
                <a:latin typeface="微軟正黑體" panose="020B0604030504040204" pitchFamily="34" charset="-120"/>
                <a:ea typeface="微軟正黑體" panose="020B0604030504040204" pitchFamily="34" charset="-120"/>
              </a:rPr>
              <a:t>forward propagation</a:t>
            </a:r>
            <a:r>
              <a:rPr lang="zh-TW" altLang="en-US" sz="1400" dirty="0">
                <a:solidFill>
                  <a:srgbClr val="0070C0"/>
                </a:solidFill>
                <a:latin typeface="微軟正黑體" panose="020B0604030504040204" pitchFamily="34" charset="-120"/>
                <a:ea typeface="微軟正黑體" panose="020B0604030504040204" pitchFamily="34" charset="-120"/>
              </a:rPr>
              <a:t>得到多個輸出</a:t>
            </a:r>
            <a:r>
              <a:rPr lang="en-US" altLang="zh-TW" sz="1400" dirty="0">
                <a:solidFill>
                  <a:srgbClr val="0070C0"/>
                </a:solidFill>
                <a:latin typeface="微軟正黑體" panose="020B0604030504040204" pitchFamily="34" charset="-120"/>
                <a:ea typeface="微軟正黑體" panose="020B0604030504040204" pitchFamily="34" charset="-120"/>
              </a:rPr>
              <a:t>, </a:t>
            </a:r>
            <a:r>
              <a:rPr lang="zh-TW" altLang="en-US" sz="1400" dirty="0">
                <a:solidFill>
                  <a:srgbClr val="0070C0"/>
                </a:solidFill>
                <a:latin typeface="微軟正黑體" panose="020B0604030504040204" pitchFamily="34" charset="-120"/>
                <a:ea typeface="微軟正黑體" panose="020B0604030504040204" pitchFamily="34" charset="-120"/>
              </a:rPr>
              <a:t>然後計算其</a:t>
            </a:r>
            <a:r>
              <a:rPr lang="en-US" altLang="zh-TW" sz="1400" dirty="0">
                <a:solidFill>
                  <a:srgbClr val="0070C0"/>
                </a:solidFill>
                <a:latin typeface="微軟正黑體" panose="020B0604030504040204" pitchFamily="34" charset="-120"/>
                <a:ea typeface="微軟正黑體" panose="020B0604030504040204" pitchFamily="34" charset="-120"/>
              </a:rPr>
              <a:t>entropy, variance</a:t>
            </a:r>
            <a:r>
              <a:rPr lang="zh-TW" altLang="en-US" sz="1400" dirty="0">
                <a:solidFill>
                  <a:srgbClr val="0070C0"/>
                </a:solidFill>
                <a:latin typeface="微軟正黑體" panose="020B0604030504040204" pitchFamily="34" charset="-120"/>
                <a:ea typeface="微軟正黑體" panose="020B0604030504040204" pitchFamily="34" charset="-120"/>
              </a:rPr>
              <a:t>或者</a:t>
            </a:r>
            <a:r>
              <a:rPr lang="en-US" altLang="zh-TW" sz="1400" dirty="0">
                <a:solidFill>
                  <a:srgbClr val="0070C0"/>
                </a:solidFill>
                <a:latin typeface="微軟正黑體" panose="020B0604030504040204" pitchFamily="34" charset="-120"/>
                <a:ea typeface="微軟正黑體" panose="020B0604030504040204" pitchFamily="34" charset="-120"/>
              </a:rPr>
              <a:t>mutual information </a:t>
            </a:r>
            <a:r>
              <a:rPr lang="zh-TW" altLang="en-US" sz="1400" dirty="0">
                <a:solidFill>
                  <a:srgbClr val="0070C0"/>
                </a:solidFill>
                <a:latin typeface="微軟正黑體" panose="020B0604030504040204" pitchFamily="34" charset="-120"/>
                <a:ea typeface="微軟正黑體" panose="020B0604030504040204" pitchFamily="34" charset="-120"/>
              </a:rPr>
              <a:t>作爲模型不確定度</a:t>
            </a:r>
            <a:r>
              <a:rPr lang="en-US" altLang="zh-TW" sz="1400" dirty="0">
                <a:solidFill>
                  <a:srgbClr val="0070C0"/>
                </a:solidFill>
                <a:latin typeface="微軟正黑體" panose="020B0604030504040204" pitchFamily="34" charset="-120"/>
                <a:ea typeface="微軟正黑體" panose="020B0604030504040204" pitchFamily="34" charset="-120"/>
              </a:rPr>
              <a:t>.</a:t>
            </a:r>
          </a:p>
          <a:p>
            <a:endParaRPr lang="en-US" altLang="zh-TW" sz="1400" dirty="0">
              <a:solidFill>
                <a:srgbClr val="0070C0"/>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800" dirty="0">
                <a:solidFill>
                  <a:srgbClr val="0070C0"/>
                </a:solidFill>
                <a:latin typeface="微軟正黑體" panose="020B0604030504040204" pitchFamily="34" charset="-120"/>
                <a:ea typeface="微軟正黑體" panose="020B0604030504040204" pitchFamily="34" charset="-120"/>
              </a:rPr>
              <a:t>模型的</a:t>
            </a:r>
            <a:r>
              <a:rPr lang="zh-TW" altLang="en-US" sz="1800">
                <a:solidFill>
                  <a:srgbClr val="0070C0"/>
                </a:solidFill>
                <a:latin typeface="微軟正黑體" panose="020B0604030504040204" pitchFamily="34" charset="-120"/>
                <a:ea typeface="微軟正黑體" panose="020B0604030504040204" pitchFamily="34" charset="-120"/>
              </a:rPr>
              <a:t>不確定性可以隨著</a:t>
            </a:r>
            <a:r>
              <a:rPr lang="zh-TW" altLang="en-US" sz="1800" dirty="0">
                <a:solidFill>
                  <a:srgbClr val="0070C0"/>
                </a:solidFill>
                <a:latin typeface="微軟正黑體" panose="020B0604030504040204" pitchFamily="34" charset="-120"/>
                <a:ea typeface="微軟正黑體" panose="020B0604030504040204" pitchFamily="34" charset="-120"/>
              </a:rPr>
              <a:t>訓練</a:t>
            </a:r>
            <a:r>
              <a:rPr lang="zh-TW" altLang="en-US" sz="1800">
                <a:solidFill>
                  <a:srgbClr val="0070C0"/>
                </a:solidFill>
                <a:latin typeface="微軟正黑體" panose="020B0604030504040204" pitchFamily="34" charset="-120"/>
                <a:ea typeface="微軟正黑體" panose="020B0604030504040204" pitchFamily="34" charset="-120"/>
              </a:rPr>
              <a:t>而降低</a:t>
            </a:r>
            <a:r>
              <a:rPr lang="en-US" altLang="zh-TW" sz="1800">
                <a:solidFill>
                  <a:srgbClr val="0070C0"/>
                </a:solidFill>
                <a:latin typeface="微軟正黑體" panose="020B0604030504040204" pitchFamily="34" charset="-120"/>
                <a:ea typeface="微軟正黑體" panose="020B0604030504040204" pitchFamily="34" charset="-120"/>
              </a:rPr>
              <a:t>, </a:t>
            </a:r>
            <a:r>
              <a:rPr lang="zh-TW" altLang="en-US" sz="1800">
                <a:solidFill>
                  <a:srgbClr val="0070C0"/>
                </a:solidFill>
                <a:latin typeface="微軟正黑體" panose="020B0604030504040204" pitchFamily="34" charset="-120"/>
                <a:ea typeface="微軟正黑體" panose="020B0604030504040204" pitchFamily="34" charset="-120"/>
              </a:rPr>
              <a:t>但數據不確定性要透過資料品質來改善 </a:t>
            </a:r>
            <a:endParaRPr lang="zh-TW" altLang="en-US" sz="1800" dirty="0">
              <a:solidFill>
                <a:srgbClr val="0070C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1771172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3"/>
            <a:ext cx="8264525" cy="792088"/>
          </a:xfrm>
        </p:spPr>
        <p:txBody>
          <a:bodyPr/>
          <a:lstStyle/>
          <a:p>
            <a:r>
              <a:rPr lang="en-US" altLang="zh-TW" sz="2400" dirty="0"/>
              <a:t>uncertainty</a:t>
            </a:r>
            <a:r>
              <a:rPr lang="zh-TW" altLang="en-US" sz="2400" b="0" dirty="0"/>
              <a:t>相關課題</a:t>
            </a:r>
            <a:r>
              <a:rPr lang="en-US" altLang="zh-TW" sz="2400" b="0" dirty="0"/>
              <a:t>:</a:t>
            </a:r>
            <a:br>
              <a:rPr lang="en-US" altLang="zh-TW" sz="2400" b="0" dirty="0"/>
            </a:br>
            <a:r>
              <a:rPr lang="zh-TW" altLang="zh-TW" sz="2400" b="0" dirty="0"/>
              <a:t>深度學習還不夠好，安全的人工智慧需要貝葉斯深度學習</a:t>
            </a:r>
            <a:endParaRPr lang="zh-TW" altLang="en-US" sz="2400"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zh-TW" sz="2000" dirty="0">
                <a:effectLst/>
              </a:rPr>
              <a:t>理解模型的不確定度（</a:t>
            </a:r>
            <a:r>
              <a:rPr lang="en-US" altLang="zh-TW" sz="2000" dirty="0">
                <a:effectLst/>
              </a:rPr>
              <a:t>uncertainty</a:t>
            </a:r>
            <a:r>
              <a:rPr lang="zh-TW" altLang="zh-TW" sz="2000" dirty="0">
                <a:effectLst/>
              </a:rPr>
              <a:t>）是機器學習的關鍵。但能夠理解不確定度的傳統機器學習方法（如高斯過程，</a:t>
            </a:r>
            <a:r>
              <a:rPr lang="en-US" altLang="zh-TW" sz="2000" dirty="0">
                <a:effectLst/>
                <a:hlinkClick r:id="rId2"/>
              </a:rPr>
              <a:t>Gaussian processes</a:t>
            </a:r>
            <a:r>
              <a:rPr lang="zh-TW" altLang="zh-TW" sz="2000" dirty="0">
                <a:effectLst/>
              </a:rPr>
              <a:t>），無法應用於如圖像、視頻等高維資料。深度學習（</a:t>
            </a:r>
            <a:r>
              <a:rPr lang="en-US" altLang="zh-TW" sz="2000" dirty="0">
                <a:effectLst/>
              </a:rPr>
              <a:t>deep learning</a:t>
            </a:r>
            <a:r>
              <a:rPr lang="zh-TW" altLang="zh-TW" sz="2000" dirty="0">
                <a:effectLst/>
              </a:rPr>
              <a:t>）能夠高效處理該類資料，但其難以對不確定度建模。 </a:t>
            </a:r>
            <a:endParaRPr lang="en-US" altLang="zh-TW" sz="2000" dirty="0">
              <a:effectLst/>
            </a:endParaRPr>
          </a:p>
          <a:p>
            <a:pPr marL="342900" indent="-342900">
              <a:buFont typeface="Arial" panose="020B0604020202020204" pitchFamily="34" charset="0"/>
              <a:buChar char="•"/>
            </a:pPr>
            <a:endParaRPr lang="en-US" altLang="zh-TW" sz="2000" dirty="0">
              <a:effectLst/>
            </a:endParaRPr>
          </a:p>
          <a:p>
            <a:pPr marL="342900" indent="-342900">
              <a:buFont typeface="Arial" panose="020B0604020202020204" pitchFamily="34" charset="0"/>
              <a:buChar char="•"/>
            </a:pPr>
            <a:r>
              <a:rPr lang="zh-TW" altLang="en-US" sz="2000" dirty="0"/>
              <a:t>貝葉斯深度學習（</a:t>
            </a:r>
            <a:r>
              <a:rPr lang="en-US" altLang="zh-TW" sz="2000" dirty="0"/>
              <a:t>Bayesian deep learning</a:t>
            </a:r>
            <a:r>
              <a:rPr lang="zh-TW" altLang="en-US" sz="2000" dirty="0"/>
              <a:t>）是深度學習（</a:t>
            </a:r>
            <a:r>
              <a:rPr lang="en-US" altLang="zh-TW" sz="2000" dirty="0"/>
              <a:t>deep learning</a:t>
            </a:r>
            <a:r>
              <a:rPr lang="zh-TW" altLang="en-US" sz="2000" dirty="0"/>
              <a:t>）與貝葉斯概率論（</a:t>
            </a:r>
            <a:r>
              <a:rPr lang="en-US" altLang="zh-TW" sz="2000" dirty="0"/>
              <a:t>Bayesian probability theory</a:t>
            </a:r>
            <a:r>
              <a:rPr lang="zh-TW" altLang="en-US" sz="2000" dirty="0"/>
              <a:t>）的交叉領域，它給出了深度學習架構的不確定度評估原理（</a:t>
            </a:r>
            <a:r>
              <a:rPr lang="en-US" altLang="zh-TW" sz="2000" dirty="0"/>
              <a:t>principled uncertainty estimates</a:t>
            </a:r>
            <a:r>
              <a:rPr lang="zh-TW" altLang="en-US" sz="2000" dirty="0"/>
              <a:t>）。</a:t>
            </a:r>
          </a:p>
          <a:p>
            <a:pPr marL="342900" indent="-342900">
              <a:buFont typeface="Arial" panose="020B0604020202020204" pitchFamily="34" charset="0"/>
              <a:buChar char="•"/>
            </a:pPr>
            <a:r>
              <a:rPr lang="zh-TW" altLang="en-US" sz="2000" dirty="0"/>
              <a:t>貝葉斯深度學習利用深度學習的層次表示（</a:t>
            </a:r>
            <a:r>
              <a:rPr lang="en-US" altLang="zh-TW" sz="2000" dirty="0"/>
              <a:t>hierarchical representation power</a:t>
            </a:r>
            <a:r>
              <a:rPr lang="zh-TW" altLang="en-US" sz="2000" dirty="0"/>
              <a:t>）對複雜任務進行建模，同時對複雜的多模態後驗分佈（</a:t>
            </a:r>
            <a:r>
              <a:rPr lang="en-US" altLang="zh-TW" sz="2000" dirty="0"/>
              <a:t>multi-modal posterior distributions</a:t>
            </a:r>
            <a:r>
              <a:rPr lang="zh-TW" altLang="en-US" sz="2000" dirty="0"/>
              <a:t>）進行推理。貝葉斯深度學習模型（</a:t>
            </a:r>
            <a:r>
              <a:rPr lang="en-US" altLang="zh-TW" sz="2000" dirty="0"/>
              <a:t>Bayesian deep learning models</a:t>
            </a:r>
            <a:r>
              <a:rPr lang="zh-TW" altLang="en-US" sz="2000" dirty="0"/>
              <a:t>）通過模型權重的分佈（</a:t>
            </a:r>
            <a:r>
              <a:rPr lang="en-US" altLang="zh-TW" sz="2000" dirty="0"/>
              <a:t>distributions over model weights</a:t>
            </a:r>
            <a:r>
              <a:rPr lang="zh-TW" altLang="en-US" sz="2000" dirty="0"/>
              <a:t>），或學習直接映射輸出概率（</a:t>
            </a:r>
            <a:r>
              <a:rPr lang="en-US" altLang="zh-TW" sz="2000" dirty="0"/>
              <a:t>a direct mapping to probabilistic outputs</a:t>
            </a:r>
            <a:r>
              <a:rPr lang="zh-TW" altLang="en-US" sz="2000" dirty="0"/>
              <a:t>）對不確定度進行估計。</a:t>
            </a:r>
          </a:p>
          <a:p>
            <a:endParaRPr lang="zh-TW" altLang="en-US" sz="2000" dirty="0"/>
          </a:p>
        </p:txBody>
      </p:sp>
    </p:spTree>
    <p:extLst>
      <p:ext uri="{BB962C8B-B14F-4D97-AF65-F5344CB8AC3E}">
        <p14:creationId xmlns:p14="http://schemas.microsoft.com/office/powerpoint/2010/main" val="172227245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51520" y="1340768"/>
            <a:ext cx="8568952" cy="4301827"/>
          </a:xfrm>
        </p:spPr>
        <p:txBody>
          <a:bodyPr/>
          <a:lstStyle/>
          <a:p>
            <a:r>
              <a:rPr lang="zh-TW" altLang="en-US" dirty="0"/>
              <a:t>正則化</a:t>
            </a:r>
            <a:br>
              <a:rPr lang="en-US" altLang="zh-TW" dirty="0"/>
            </a:br>
            <a:r>
              <a:rPr lang="en-US" altLang="zh-TW" dirty="0"/>
              <a:t>regularization</a:t>
            </a:r>
            <a:br>
              <a:rPr lang="en-US" altLang="zh-TW" dirty="0"/>
            </a:br>
            <a:br>
              <a:rPr lang="en-US" altLang="zh-TW" dirty="0"/>
            </a:br>
            <a:r>
              <a:rPr lang="zh-TW" altLang="en-US" sz="2400" b="0" dirty="0">
                <a:solidFill>
                  <a:srgbClr val="0070C0"/>
                </a:solidFill>
              </a:rPr>
              <a:t>庶民話</a:t>
            </a:r>
            <a:r>
              <a:rPr lang="en-US" altLang="zh-TW" sz="2400" b="0" dirty="0">
                <a:solidFill>
                  <a:srgbClr val="0070C0"/>
                </a:solidFill>
              </a:rPr>
              <a:t>: </a:t>
            </a:r>
            <a:r>
              <a:rPr lang="zh-TW" altLang="en-US" sz="2400" b="0" dirty="0">
                <a:solidFill>
                  <a:srgbClr val="0070C0"/>
                </a:solidFill>
              </a:rPr>
              <a:t>台語</a:t>
            </a:r>
            <a:r>
              <a:rPr lang="en-US" altLang="zh-TW" sz="2400" b="0" dirty="0">
                <a:solidFill>
                  <a:srgbClr val="0070C0"/>
                </a:solidFill>
              </a:rPr>
              <a:t>A-SO-BI(</a:t>
            </a:r>
            <a:r>
              <a:rPr lang="zh-TW" altLang="en-US" sz="2400" b="0" dirty="0">
                <a:solidFill>
                  <a:srgbClr val="0070C0"/>
                </a:solidFill>
              </a:rPr>
              <a:t>留點彈性的意思，</a:t>
            </a:r>
            <a:r>
              <a:rPr lang="en-US" altLang="zh-TW" sz="2400" b="0" dirty="0">
                <a:solidFill>
                  <a:srgbClr val="0070C0"/>
                </a:solidFill>
              </a:rPr>
              <a:t>buffer)</a:t>
            </a:r>
            <a:br>
              <a:rPr lang="en-US" altLang="zh-TW" sz="3600" dirty="0">
                <a:solidFill>
                  <a:srgbClr val="0070C0"/>
                </a:solidFill>
              </a:rPr>
            </a:br>
            <a:r>
              <a:rPr lang="en-US" altLang="zh-TW" sz="2400" dirty="0">
                <a:solidFill>
                  <a:srgbClr val="0070C0"/>
                </a:solidFill>
              </a:rPr>
              <a:t>--</a:t>
            </a:r>
            <a:r>
              <a:rPr lang="zh-TW" altLang="en-US" sz="2400" dirty="0">
                <a:solidFill>
                  <a:srgbClr val="0070C0"/>
                </a:solidFill>
              </a:rPr>
              <a:t>增加</a:t>
            </a:r>
            <a:r>
              <a:rPr lang="zh-TW" altLang="en-US" sz="2400" b="0" dirty="0">
                <a:solidFill>
                  <a:srgbClr val="0070C0"/>
                </a:solidFill>
              </a:rPr>
              <a:t>伸縮縫</a:t>
            </a:r>
            <a:r>
              <a:rPr lang="en-US" altLang="zh-TW" sz="2400" b="0" dirty="0">
                <a:solidFill>
                  <a:srgbClr val="0070C0"/>
                </a:solidFill>
              </a:rPr>
              <a:t>,</a:t>
            </a:r>
            <a:r>
              <a:rPr lang="zh-TW" altLang="en-US" sz="2400" b="0" dirty="0">
                <a:solidFill>
                  <a:srgbClr val="0070C0"/>
                </a:solidFill>
              </a:rPr>
              <a:t>不要學的那麼緊</a:t>
            </a:r>
            <a:br>
              <a:rPr lang="en-US" altLang="zh-TW" sz="2400" b="0" dirty="0">
                <a:solidFill>
                  <a:srgbClr val="0070C0"/>
                </a:solidFill>
              </a:rPr>
            </a:br>
            <a:r>
              <a:rPr lang="ja-JP" altLang="en-US" sz="2400" b="0" dirty="0">
                <a:solidFill>
                  <a:srgbClr val="0070C0"/>
                </a:solidFill>
              </a:rPr>
              <a:t>日文原為あそび有兩個意思</a:t>
            </a:r>
            <a:r>
              <a:rPr lang="en-US" altLang="ja-JP" sz="2400" b="0" dirty="0">
                <a:solidFill>
                  <a:srgbClr val="0070C0"/>
                </a:solidFill>
              </a:rPr>
              <a:t>:1.</a:t>
            </a:r>
            <a:r>
              <a:rPr lang="ja-JP" altLang="en-US" sz="2400" b="0" dirty="0">
                <a:solidFill>
                  <a:srgbClr val="0070C0"/>
                </a:solidFill>
              </a:rPr>
              <a:t>遊戲</a:t>
            </a:r>
            <a:r>
              <a:rPr lang="en-US" altLang="ja-JP" sz="2400" b="0" dirty="0">
                <a:solidFill>
                  <a:srgbClr val="0070C0"/>
                </a:solidFill>
              </a:rPr>
              <a:t>2.</a:t>
            </a:r>
            <a:r>
              <a:rPr lang="ja-JP" altLang="en-US" sz="2400" b="0" dirty="0">
                <a:solidFill>
                  <a:srgbClr val="0070C0"/>
                </a:solidFill>
              </a:rPr>
              <a:t>機械間關節所預留的空隙</a:t>
            </a:r>
            <a:endParaRPr lang="zh-TW" altLang="en-US" sz="2400" dirty="0">
              <a:solidFill>
                <a:srgbClr val="0070C0"/>
              </a:solidFill>
            </a:endParaRPr>
          </a:p>
        </p:txBody>
      </p:sp>
    </p:spTree>
    <p:extLst>
      <p:ext uri="{BB962C8B-B14F-4D97-AF65-F5344CB8AC3E}">
        <p14:creationId xmlns:p14="http://schemas.microsoft.com/office/powerpoint/2010/main" val="232920271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79388" y="188641"/>
            <a:ext cx="8264525" cy="963456"/>
          </a:xfrm>
        </p:spPr>
        <p:txBody>
          <a:bodyPr/>
          <a:lstStyle/>
          <a:p>
            <a:r>
              <a:rPr lang="en-US" altLang="zh-TW" sz="2800" dirty="0"/>
              <a:t>General division of regularization techniques</a:t>
            </a:r>
            <a:r>
              <a:rPr lang="zh-TW" altLang="en-US" sz="2800" dirty="0"/>
              <a:t>　</a:t>
            </a:r>
            <a:br>
              <a:rPr lang="en-US" altLang="zh-TW" sz="2800" dirty="0"/>
            </a:br>
            <a:r>
              <a:rPr lang="zh-TW" altLang="en-US" sz="2800" dirty="0"/>
              <a:t>正則化技術的一般劃分</a:t>
            </a: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sz="1800" dirty="0"/>
                  <a:t>正則化技術的一般劃分</a:t>
                </a:r>
                <a:r>
                  <a:rPr lang="en-US" altLang="zh-TW" sz="1800" dirty="0"/>
                  <a:t>:</a:t>
                </a:r>
              </a:p>
              <a:p>
                <a:endParaRPr lang="en-US" altLang="zh-TW" sz="1800" dirty="0"/>
              </a:p>
              <a:p>
                <a:r>
                  <a:rPr lang="en-US" altLang="zh-TW" sz="1800" dirty="0"/>
                  <a:t>We know neural network is a function:</a:t>
                </a:r>
              </a:p>
              <a:p>
                <a:endParaRPr lang="en-US" altLang="zh-TW" sz="1800" dirty="0"/>
              </a:p>
              <a:p>
                <a14:m>
                  <m:oMath xmlns:m="http://schemas.openxmlformats.org/officeDocument/2006/math">
                    <m:r>
                      <a:rPr lang="en-US" altLang="zh-TW" sz="1800" b="1" i="1" smtClean="0">
                        <a:effectLst/>
                        <a:latin typeface="Cambria Math" panose="02040503050406030204" pitchFamily="18" charset="0"/>
                        <a:ea typeface="Cambria Math" panose="02040503050406030204" pitchFamily="18" charset="0"/>
                      </a:rPr>
                      <m:t>       </m:t>
                    </m:r>
                    <m:sSub>
                      <m:sSubPr>
                        <m:ctrlPr>
                          <a:rPr lang="zh-TW" altLang="zh-TW" sz="1800" i="1">
                            <a:effectLst/>
                            <a:latin typeface="Cambria Math" panose="02040503050406030204" pitchFamily="18" charset="0"/>
                            <a:ea typeface="Cambria Math" panose="02040503050406030204" pitchFamily="18" charset="0"/>
                          </a:rPr>
                        </m:ctrlPr>
                      </m:sSub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𝑓</m:t>
                        </m:r>
                      </m:e>
                      <m:sub>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𝑤</m:t>
                        </m:r>
                      </m:sub>
                    </m:sSub>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 </m:t>
                    </m:r>
                  </m:oMath>
                </a14:m>
                <a:r>
                  <a:rPr lang="en-US" altLang="zh-TW" sz="1800" dirty="0"/>
                  <a:t>         </a:t>
                </a:r>
                <a:r>
                  <a:rPr lang="en-US" altLang="zh-TW" sz="1600" b="0" dirty="0">
                    <a:effectLst/>
                  </a:rPr>
                  <a:t>where </a:t>
                </a:r>
                <a:r>
                  <a:rPr lang="en-US" altLang="zh-TW" sz="1600" b="0" dirty="0" err="1">
                    <a:effectLst/>
                  </a:rPr>
                  <a:t>w∈W</a:t>
                </a:r>
                <a:r>
                  <a:rPr lang="en-US" altLang="zh-TW" sz="1600" b="0" dirty="0">
                    <a:effectLst/>
                  </a:rPr>
                  <a:t> are trainable weights.</a:t>
                </a:r>
              </a:p>
              <a:p>
                <a:endParaRPr lang="en-US" altLang="zh-TW" sz="1800" dirty="0"/>
              </a:p>
              <a:p>
                <a:r>
                  <a:rPr lang="en-US" altLang="zh-TW" sz="1800" dirty="0"/>
                  <a:t>Training the network means finding a weights by minimizing the objective (loss) function L:W→R as follows:</a:t>
                </a:r>
              </a:p>
              <a:p>
                <a:endParaRPr lang="en-US" altLang="zh-TW" sz="1800" dirty="0"/>
              </a:p>
              <a:p>
                <a:endParaRPr lang="en-US" altLang="zh-TW" sz="1800" dirty="0"/>
              </a:p>
              <a:p>
                <a:endParaRPr lang="en-US" altLang="zh-TW" sz="1800" dirty="0"/>
              </a:p>
              <a:p>
                <a:endParaRPr lang="en-US" altLang="zh-TW" sz="1800" dirty="0"/>
              </a:p>
              <a:p>
                <a:r>
                  <a:rPr lang="en-US" altLang="zh-TW" sz="1800" dirty="0"/>
                  <a:t>We can express the loss function as the expected risk:</a:t>
                </a:r>
              </a:p>
              <a:p>
                <a:endParaRPr lang="en-US" altLang="zh-TW" sz="1800" dirty="0"/>
              </a:p>
              <a:p>
                <a:endParaRPr lang="zh-TW" altLang="en-US" sz="1800"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a:blip r:embed="rId2"/>
                <a:stretch>
                  <a:fillRect l="-664" t="-726" r="-95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123728" y="3501008"/>
                <a:ext cx="3672408" cy="6400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TW" altLang="en-US" i="1">
                              <a:latin typeface="Cambria Math" panose="02040503050406030204" pitchFamily="18" charset="0"/>
                            </a:rPr>
                          </m:ctrlPr>
                        </m:sSupPr>
                        <m:e>
                          <m:r>
                            <a:rPr lang="zh-TW" altLang="en-US" i="1">
                              <a:latin typeface="Cambria Math" panose="02040503050406030204" pitchFamily="18" charset="0"/>
                            </a:rPr>
                            <m:t>𝑤</m:t>
                          </m:r>
                        </m:e>
                        <m:sup>
                          <m:r>
                            <a:rPr lang="zh-TW" altLang="en-US">
                              <a:latin typeface="Cambria Math" panose="02040503050406030204" pitchFamily="18" charset="0"/>
                            </a:rPr>
                            <m:t>∗</m:t>
                          </m:r>
                        </m:sup>
                      </m:sSup>
                      <m:r>
                        <a:rPr lang="zh-TW" altLang="en-US">
                          <a:latin typeface="Cambria Math" panose="02040503050406030204" pitchFamily="18" charset="0"/>
                        </a:rPr>
                        <m:t>=</m:t>
                      </m:r>
                      <m:limLow>
                        <m:limLowPr>
                          <m:ctrlPr>
                            <a:rPr lang="zh-TW" altLang="en-US" i="1">
                              <a:latin typeface="Cambria Math" panose="02040503050406030204" pitchFamily="18" charset="0"/>
                            </a:rPr>
                          </m:ctrlPr>
                        </m:limLowPr>
                        <m:e>
                          <m:func>
                            <m:funcPr>
                              <m:ctrlPr>
                                <a:rPr lang="zh-TW" altLang="en-US" i="1">
                                  <a:latin typeface="Cambria Math" panose="02040503050406030204" pitchFamily="18" charset="0"/>
                                </a:rPr>
                              </m:ctrlPr>
                            </m:funcPr>
                            <m:fName>
                              <m:r>
                                <m:rPr>
                                  <m:sty m:val="p"/>
                                </m:rPr>
                                <a:rPr lang="zh-TW" altLang="en-US">
                                  <a:latin typeface="Cambria Math" panose="02040503050406030204" pitchFamily="18" charset="0"/>
                                </a:rPr>
                                <m:t>arg</m:t>
                              </m:r>
                            </m:fName>
                            <m:e>
                              <m:r>
                                <a:rPr lang="zh-TW" altLang="en-US" i="1">
                                  <a:latin typeface="Cambria Math" panose="02040503050406030204" pitchFamily="18" charset="0"/>
                                </a:rPr>
                                <m:t>𝑚𝑖𝑛</m:t>
                              </m:r>
                            </m:e>
                          </m:func>
                        </m:e>
                        <m:lim>
                          <m:r>
                            <a:rPr lang="zh-TW" altLang="en-US" i="1">
                              <a:latin typeface="Cambria Math" panose="02040503050406030204" pitchFamily="18" charset="0"/>
                            </a:rPr>
                            <m:t>𝑤</m:t>
                          </m:r>
                        </m:lim>
                      </m:limLow>
                      <m:r>
                        <m:rPr>
                          <m:nor/>
                        </m:rPr>
                        <a:rPr lang="zh-TW" altLang="en-US" i="1">
                          <a:latin typeface="Cambria Math" panose="02040503050406030204" pitchFamily="18" charset="0"/>
                        </a:rPr>
                        <m:t>L</m:t>
                      </m:r>
                      <m:d>
                        <m:dPr>
                          <m:ctrlPr>
                            <a:rPr lang="zh-TW" altLang="en-US" i="1">
                              <a:latin typeface="Cambria Math" panose="02040503050406030204" pitchFamily="18" charset="0"/>
                            </a:rPr>
                          </m:ctrlPr>
                        </m:dPr>
                        <m:e>
                          <m:r>
                            <a:rPr lang="zh-TW" altLang="en-US" i="1">
                              <a:latin typeface="Cambria Math" panose="02040503050406030204" pitchFamily="18" charset="0"/>
                            </a:rPr>
                            <m:t>𝑤</m:t>
                          </m:r>
                        </m:e>
                      </m:d>
                      <m:r>
                        <a:rPr lang="en-US" altLang="zh-TW" i="1">
                          <a:latin typeface="Cambria Math" panose="02040503050406030204" pitchFamily="18" charset="0"/>
                        </a:rPr>
                        <m:t> </m:t>
                      </m:r>
                    </m:oMath>
                  </m:oMathPara>
                </a14:m>
                <a:endParaRPr lang="zh-TW"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123728" y="3501008"/>
                <a:ext cx="3672408" cy="640047"/>
              </a:xfrm>
              <a:prstGeom prst="rect">
                <a:avLst/>
              </a:prstGeom>
              <a:blipFill>
                <a:blip r:embed="rId3"/>
                <a:stretch>
                  <a:fillRect b="-95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11560" y="5013176"/>
                <a:ext cx="4621842" cy="523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r>
                            <a:rPr lang="zh-TW" altLang="en-US">
                              <a:latin typeface="Cambria Math" panose="02040503050406030204" pitchFamily="18" charset="0"/>
                            </a:rPr>
                            <m:t>ℒ</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0">
                                  <a:latin typeface="Cambria Math" panose="02040503050406030204" pitchFamily="18" charset="0"/>
                                </a:rPr>
                                <m:t>𝔼</m:t>
                              </m:r>
                            </m:e>
                            <m:sub>
                              <m:d>
                                <m:dPr>
                                  <m:endChr m:val=""/>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𝑡</m:t>
                                  </m:r>
                                  <m:r>
                                    <a:rPr lang="zh-TW" altLang="en-US" i="0">
                                      <a:latin typeface="Cambria Math" panose="02040503050406030204" pitchFamily="18" charset="0"/>
                                    </a:rPr>
                                    <m:t>)∼</m:t>
                                  </m:r>
                                  <m:r>
                                    <a:rPr lang="zh-TW" altLang="en-US" i="1">
                                      <a:latin typeface="Cambria Math" panose="02040503050406030204" pitchFamily="18" charset="0"/>
                                    </a:rPr>
                                    <m:t>𝑃</m:t>
                                  </m:r>
                                </m:e>
                              </m:d>
                            </m:sub>
                          </m:sSub>
                          <m:r>
                            <a:rPr lang="zh-TW" altLang="en-US" i="0">
                              <a:latin typeface="Cambria Math" panose="02040503050406030204" pitchFamily="18" charset="0"/>
                            </a:rPr>
                            <m:t>[</m:t>
                          </m:r>
                          <m:r>
                            <a:rPr lang="zh-TW" altLang="en-US" i="1">
                              <a:latin typeface="Cambria Math" panose="02040503050406030204" pitchFamily="18" charset="0"/>
                            </a:rPr>
                            <m:t>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𝑓</m:t>
                              </m:r>
                            </m:e>
                            <m:sub>
                              <m:r>
                                <a:rPr lang="zh-TW" altLang="en-US" i="1">
                                  <a:latin typeface="Cambria Math" panose="02040503050406030204" pitchFamily="18" charset="0"/>
                                </a:rPr>
                                <m:t>𝑤</m:t>
                              </m:r>
                            </m:sub>
                          </m:sSub>
                          <m:r>
                            <a:rPr lang="zh-TW" altLang="en-US" i="0">
                              <a:latin typeface="Cambria Math" panose="02040503050406030204" pitchFamily="18" charset="0"/>
                            </a:rPr>
                            <m:t>(</m:t>
                          </m:r>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𝑡</m:t>
                          </m:r>
                          <m:r>
                            <a:rPr lang="zh-TW" altLang="en-US" i="0">
                              <a:latin typeface="Cambria Math" panose="02040503050406030204" pitchFamily="18" charset="0"/>
                            </a:rPr>
                            <m:t>)+</m:t>
                          </m:r>
                          <m:r>
                            <a:rPr lang="zh-TW" altLang="en-US" i="1">
                              <a:latin typeface="Cambria Math" panose="02040503050406030204" pitchFamily="18" charset="0"/>
                            </a:rPr>
                            <m:t>𝑅</m:t>
                          </m:r>
                          <m:r>
                            <a:rPr lang="zh-TW" altLang="en-US" i="0">
                              <a:latin typeface="Cambria Math" panose="02040503050406030204" pitchFamily="18" charset="0"/>
                            </a:rPr>
                            <m:t>(…)</m:t>
                          </m:r>
                        </m:e>
                      </m:d>
                    </m:oMath>
                  </m:oMathPara>
                </a14:m>
                <a:endParaRPr lang="zh-TW"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11560" y="5013176"/>
                <a:ext cx="4621842" cy="523670"/>
              </a:xfrm>
              <a:prstGeom prst="rect">
                <a:avLst/>
              </a:prstGeom>
              <a:blipFill>
                <a:blip r:embed="rId4"/>
                <a:stretch>
                  <a:fillRect/>
                </a:stretch>
              </a:blipFill>
            </p:spPr>
            <p:txBody>
              <a:bodyPr/>
              <a:lstStyle/>
              <a:p>
                <a:r>
                  <a:rPr lang="zh-TW" altLang="en-US">
                    <a:noFill/>
                  </a:rPr>
                  <a:t> </a:t>
                </a:r>
              </a:p>
            </p:txBody>
          </p:sp>
        </mc:Fallback>
      </mc:AlternateContent>
      <p:sp>
        <p:nvSpPr>
          <p:cNvPr id="14" name="矩形 13"/>
          <p:cNvSpPr/>
          <p:nvPr/>
        </p:nvSpPr>
        <p:spPr>
          <a:xfrm>
            <a:off x="5686867" y="4725144"/>
            <a:ext cx="2647777" cy="1160153"/>
          </a:xfrm>
          <a:prstGeom prst="rect">
            <a:avLst/>
          </a:prstGeom>
        </p:spPr>
        <p:txBody>
          <a:bodyPr wrap="square">
            <a:spAutoFit/>
          </a:bodyPr>
          <a:lstStyle/>
          <a:p>
            <a:r>
              <a:rPr lang="en-US" altLang="zh-TW" sz="1400" i="1" dirty="0"/>
              <a:t>Where:</a:t>
            </a:r>
          </a:p>
          <a:p>
            <a:endParaRPr lang="en-US" altLang="zh-TW" sz="1400" i="1" dirty="0"/>
          </a:p>
          <a:p>
            <a:pPr marL="285750" indent="-285750">
              <a:buFont typeface="Arial" panose="020B0604020202020204" pitchFamily="34" charset="0"/>
              <a:buChar char="•"/>
            </a:pPr>
            <a:r>
              <a:rPr lang="en-US" altLang="zh-TW" sz="1400" i="1" dirty="0"/>
              <a:t>E is the error function</a:t>
            </a:r>
          </a:p>
          <a:p>
            <a:pPr marL="285750" indent="-285750">
              <a:buFont typeface="Arial" panose="020B0604020202020204" pitchFamily="34" charset="0"/>
              <a:buChar char="•"/>
            </a:pPr>
            <a:r>
              <a:rPr lang="en-US" altLang="zh-TW" sz="1400" i="1" dirty="0"/>
              <a:t>R is the </a:t>
            </a:r>
            <a:r>
              <a:rPr lang="en-US" altLang="zh-TW" sz="1400" i="1" dirty="0" err="1"/>
              <a:t>regularizer</a:t>
            </a:r>
            <a:r>
              <a:rPr lang="en-US" altLang="zh-TW" sz="1400" i="1" dirty="0"/>
              <a:t> part</a:t>
            </a:r>
          </a:p>
          <a:p>
            <a:pPr marL="285750" indent="-285750">
              <a:buFont typeface="Arial" panose="020B0604020202020204" pitchFamily="34" charset="0"/>
              <a:buChar char="•"/>
            </a:pPr>
            <a:r>
              <a:rPr lang="en-US" altLang="zh-TW" sz="1400" i="1" dirty="0"/>
              <a:t>t are targets</a:t>
            </a:r>
            <a:endParaRPr lang="zh-TW" altLang="en-US" sz="1400" i="1" dirty="0"/>
          </a:p>
        </p:txBody>
      </p:sp>
    </p:spTree>
    <p:extLst>
      <p:ext uri="{BB962C8B-B14F-4D97-AF65-F5344CB8AC3E}">
        <p14:creationId xmlns:p14="http://schemas.microsoft.com/office/powerpoint/2010/main" val="13580328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153790"/>
            <a:ext cx="8425060" cy="5371553"/>
          </a:xfrm>
        </p:spPr>
        <p:txBody>
          <a:bodyPr/>
          <a:lstStyle/>
          <a:p>
            <a:r>
              <a:rPr lang="en-US" altLang="zh-TW" dirty="0"/>
              <a:t>We don’t know the data distribution P in the general case, but we know the data set D. </a:t>
            </a:r>
          </a:p>
          <a:p>
            <a:r>
              <a:rPr lang="en-US" altLang="zh-TW" dirty="0"/>
              <a:t>So the expected risk is:</a:t>
            </a:r>
          </a:p>
          <a:p>
            <a:endParaRPr lang="en-US" altLang="zh-TW" dirty="0"/>
          </a:p>
          <a:p>
            <a:endParaRPr lang="en-US" altLang="zh-TW" dirty="0"/>
          </a:p>
          <a:p>
            <a:endParaRPr lang="en-US" altLang="zh-TW" dirty="0"/>
          </a:p>
          <a:p>
            <a:r>
              <a:rPr lang="en-US" altLang="zh-TW" dirty="0"/>
              <a:t>Now we know the formal background to divide the regularization methods.  Regularization can be based:</a:t>
            </a:r>
          </a:p>
          <a:p>
            <a:pPr marL="342900" indent="-342900">
              <a:buFont typeface="Arial" panose="020B0604020202020204" pitchFamily="34" charset="0"/>
              <a:buChar char="•"/>
            </a:pPr>
            <a:r>
              <a:rPr lang="en-US" altLang="zh-TW" dirty="0"/>
              <a:t>on data D</a:t>
            </a:r>
          </a:p>
          <a:p>
            <a:pPr marL="342900" indent="-342900">
              <a:buFont typeface="Arial" panose="020B0604020202020204" pitchFamily="34" charset="0"/>
              <a:buChar char="•"/>
            </a:pPr>
            <a:r>
              <a:rPr lang="en-US" altLang="zh-TW" dirty="0"/>
              <a:t>on the network architecture f</a:t>
            </a:r>
          </a:p>
          <a:p>
            <a:pPr marL="342900" indent="-342900">
              <a:buFont typeface="Arial" panose="020B0604020202020204" pitchFamily="34" charset="0"/>
              <a:buChar char="•"/>
            </a:pPr>
            <a:r>
              <a:rPr lang="en-US" altLang="zh-TW" dirty="0"/>
              <a:t>error function E</a:t>
            </a:r>
          </a:p>
          <a:p>
            <a:pPr marL="342900" indent="-342900">
              <a:buFont typeface="Arial" panose="020B0604020202020204" pitchFamily="34" charset="0"/>
              <a:buChar char="•"/>
            </a:pPr>
            <a:r>
              <a:rPr lang="en-US" altLang="zh-TW" dirty="0"/>
              <a:t>regularization term R</a:t>
            </a:r>
          </a:p>
          <a:p>
            <a:pPr marL="342900" indent="-342900">
              <a:buFont typeface="Arial" panose="020B0604020202020204" pitchFamily="34" charset="0"/>
              <a:buChar char="•"/>
            </a:pPr>
            <a:r>
              <a:rPr lang="en-US" altLang="zh-TW" dirty="0"/>
              <a:t>optimization function </a:t>
            </a:r>
            <a:r>
              <a:rPr lang="en-US" altLang="zh-TW" dirty="0" err="1"/>
              <a:t>arg</a:t>
            </a:r>
            <a:r>
              <a:rPr lang="en-US" altLang="zh-TW" dirty="0"/>
              <a:t> min</a:t>
            </a:r>
          </a:p>
          <a:p>
            <a:endParaRPr lang="en-US" altLang="zh-TW" dirty="0"/>
          </a:p>
          <a:p>
            <a:endParaRPr lang="zh-TW" altLang="en-US" dirty="0"/>
          </a:p>
        </p:txBody>
      </p:sp>
      <mc:AlternateContent xmlns:mc="http://schemas.openxmlformats.org/markup-compatibility/2006" xmlns:a14="http://schemas.microsoft.com/office/drawing/2010/main">
        <mc:Choice Requires="a14">
          <p:sp>
            <p:nvSpPr>
              <p:cNvPr id="5" name="矩形 4"/>
              <p:cNvSpPr/>
              <p:nvPr/>
            </p:nvSpPr>
            <p:spPr>
              <a:xfrm>
                <a:off x="1035286" y="2420888"/>
                <a:ext cx="6552728" cy="8019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TW" altLang="en-US" sz="1800" i="1">
                              <a:latin typeface="Cambria Math" panose="02040503050406030204" pitchFamily="18" charset="0"/>
                            </a:rPr>
                          </m:ctrlPr>
                        </m:limLowPr>
                        <m:e>
                          <m:func>
                            <m:funcPr>
                              <m:ctrlPr>
                                <a:rPr lang="zh-TW" altLang="en-US" sz="1800" i="1">
                                  <a:latin typeface="Cambria Math" panose="02040503050406030204" pitchFamily="18" charset="0"/>
                                </a:rPr>
                              </m:ctrlPr>
                            </m:funcPr>
                            <m:fName>
                              <m:r>
                                <m:rPr>
                                  <m:sty m:val="p"/>
                                </m:rPr>
                                <a:rPr lang="zh-TW" altLang="en-US" sz="1800">
                                  <a:latin typeface="Cambria Math" panose="02040503050406030204" pitchFamily="18" charset="0"/>
                                </a:rPr>
                                <m:t>arg</m:t>
                              </m:r>
                            </m:fName>
                            <m:e>
                              <m:r>
                                <a:rPr lang="zh-TW" altLang="en-US" sz="1800" i="1">
                                  <a:latin typeface="Cambria Math" panose="02040503050406030204" pitchFamily="18" charset="0"/>
                                </a:rPr>
                                <m:t>𝑚𝑖𝑛</m:t>
                              </m:r>
                            </m:e>
                          </m:func>
                        </m:e>
                        <m:lim>
                          <m:r>
                            <a:rPr lang="zh-TW" altLang="en-US" sz="1800" i="1">
                              <a:latin typeface="Cambria Math" panose="02040503050406030204" pitchFamily="18" charset="0"/>
                            </a:rPr>
                            <m:t>𝑤</m:t>
                          </m:r>
                        </m:lim>
                      </m:limLow>
                      <m:f>
                        <m:fPr>
                          <m:ctrlPr>
                            <a:rPr lang="zh-TW" altLang="en-US" sz="1800" i="1">
                              <a:latin typeface="Cambria Math" panose="02040503050406030204" pitchFamily="18" charset="0"/>
                            </a:rPr>
                          </m:ctrlPr>
                        </m:fPr>
                        <m:num>
                          <m:r>
                            <a:rPr lang="zh-TW" altLang="en-US" sz="1800">
                              <a:latin typeface="Cambria Math" panose="02040503050406030204" pitchFamily="18" charset="0"/>
                            </a:rPr>
                            <m:t>1</m:t>
                          </m:r>
                        </m:num>
                        <m:den>
                          <m:d>
                            <m:dPr>
                              <m:begChr m:val="|"/>
                              <m:endChr m:val="|"/>
                              <m:ctrlPr>
                                <a:rPr lang="zh-TW" altLang="en-US" sz="1800" i="1">
                                  <a:latin typeface="Cambria Math" panose="02040503050406030204" pitchFamily="18" charset="0"/>
                                </a:rPr>
                              </m:ctrlPr>
                            </m:dPr>
                            <m:e>
                              <m:r>
                                <a:rPr lang="zh-TW" altLang="en-US" sz="1800">
                                  <a:latin typeface="Cambria Math" panose="02040503050406030204" pitchFamily="18" charset="0"/>
                                </a:rPr>
                                <m:t>𝒟</m:t>
                              </m:r>
                            </m:e>
                          </m:d>
                        </m:den>
                      </m:f>
                      <m:nary>
                        <m:naryPr>
                          <m:chr m:val="∑"/>
                          <m:limLoc m:val="undOvr"/>
                          <m:grow m:val="on"/>
                          <m:supHide m:val="on"/>
                          <m:ctrlPr>
                            <a:rPr lang="zh-TW" altLang="en-US" sz="1800" i="1">
                              <a:latin typeface="Cambria Math" panose="02040503050406030204" pitchFamily="18" charset="0"/>
                            </a:rPr>
                          </m:ctrlPr>
                        </m:naryPr>
                        <m:sub>
                          <m:d>
                            <m:dPr>
                              <m:endChr m:val=""/>
                              <m:ctrlPr>
                                <a:rPr lang="zh-TW" altLang="en-US" sz="1800" i="1">
                                  <a:latin typeface="Cambria Math" panose="02040503050406030204" pitchFamily="18" charset="0"/>
                                </a:rPr>
                              </m:ctrlPr>
                            </m:dPr>
                            <m:e>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𝑥</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𝑡</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r>
                                <a:rPr lang="zh-TW" altLang="en-US" sz="1800">
                                  <a:latin typeface="Cambria Math" panose="02040503050406030204" pitchFamily="18" charset="0"/>
                                </a:rPr>
                                <m:t>𝒟</m:t>
                              </m:r>
                            </m:e>
                          </m:d>
                        </m:sub>
                        <m:sup/>
                        <m:e/>
                      </m:nary>
                      <m:r>
                        <a:rPr lang="zh-TW" altLang="en-US" sz="1800" i="1">
                          <a:latin typeface="Cambria Math" panose="02040503050406030204" pitchFamily="18" charset="0"/>
                        </a:rPr>
                        <m:t>𝐸</m:t>
                      </m:r>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𝑓</m:t>
                          </m:r>
                        </m:e>
                        <m:sub>
                          <m:r>
                            <a:rPr lang="zh-TW" altLang="en-US" sz="1800" i="1">
                              <a:latin typeface="Cambria Math" panose="02040503050406030204" pitchFamily="18" charset="0"/>
                            </a:rPr>
                            <m:t>𝑤</m:t>
                          </m:r>
                        </m:sub>
                      </m:sSub>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𝑥</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𝑡</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r>
                        <a:rPr lang="zh-TW" altLang="en-US" sz="1800" i="1">
                          <a:latin typeface="Cambria Math" panose="02040503050406030204" pitchFamily="18" charset="0"/>
                        </a:rPr>
                        <m:t>𝑅</m:t>
                      </m:r>
                      <m:r>
                        <a:rPr lang="zh-TW" altLang="en-US" sz="1800">
                          <a:latin typeface="Cambria Math" panose="02040503050406030204" pitchFamily="18" charset="0"/>
                        </a:rPr>
                        <m:t>(…</m:t>
                      </m:r>
                      <m:r>
                        <a:rPr lang="en-US" altLang="zh-TW" sz="1800">
                          <a:latin typeface="Cambria Math" panose="02040503050406030204" pitchFamily="18" charset="0"/>
                        </a:rPr>
                        <m:t>)</m:t>
                      </m:r>
                    </m:oMath>
                  </m:oMathPara>
                </a14:m>
                <a:endParaRPr lang="zh-TW" altLang="en-US" sz="1800" dirty="0"/>
              </a:p>
            </p:txBody>
          </p:sp>
        </mc:Choice>
        <mc:Fallback xmlns="">
          <p:sp>
            <p:nvSpPr>
              <p:cNvPr id="5" name="矩形 4"/>
              <p:cNvSpPr>
                <a:spLocks noRot="1" noChangeAspect="1" noMove="1" noResize="1" noEditPoints="1" noAdjustHandles="1" noChangeArrowheads="1" noChangeShapeType="1" noTextEdit="1"/>
              </p:cNvSpPr>
              <p:nvPr/>
            </p:nvSpPr>
            <p:spPr>
              <a:xfrm>
                <a:off x="1035286" y="2420888"/>
                <a:ext cx="6552728" cy="801951"/>
              </a:xfrm>
              <a:prstGeom prst="rect">
                <a:avLst/>
              </a:prstGeom>
              <a:blipFill>
                <a:blip r:embed="rId2"/>
                <a:stretch>
                  <a:fillRect/>
                </a:stretch>
              </a:blipFill>
            </p:spPr>
            <p:txBody>
              <a:bodyPr/>
              <a:lstStyle/>
              <a:p>
                <a:r>
                  <a:rPr lang="zh-TW" altLang="en-US">
                    <a:noFill/>
                  </a:rPr>
                  <a:t> </a:t>
                </a:r>
              </a:p>
            </p:txBody>
          </p:sp>
        </mc:Fallback>
      </mc:AlternateContent>
      <p:sp>
        <p:nvSpPr>
          <p:cNvPr id="7" name="矩形 6"/>
          <p:cNvSpPr/>
          <p:nvPr/>
        </p:nvSpPr>
        <p:spPr>
          <a:xfrm>
            <a:off x="5353708" y="4293096"/>
            <a:ext cx="3079825" cy="2031325"/>
          </a:xfrm>
          <a:prstGeom prst="rect">
            <a:avLst/>
          </a:prstGeom>
        </p:spPr>
        <p:txBody>
          <a:bodyPr wrap="square">
            <a:spAutoFit/>
          </a:bodyPr>
          <a:lstStyle/>
          <a:p>
            <a:r>
              <a:rPr lang="zh-TW" altLang="en-US" sz="1800" dirty="0"/>
              <a:t>因此正則化可以基於：</a:t>
            </a:r>
          </a:p>
          <a:p>
            <a:endParaRPr lang="zh-TW" altLang="en-US" sz="1800" dirty="0"/>
          </a:p>
          <a:p>
            <a:pPr marL="285750" indent="-285750">
              <a:buFont typeface="Arial" panose="020B0604020202020204" pitchFamily="34" charset="0"/>
              <a:buChar char="•"/>
            </a:pPr>
            <a:r>
              <a:rPr lang="zh-TW" altLang="en-US" sz="1800" dirty="0"/>
              <a:t>數據 </a:t>
            </a:r>
            <a:r>
              <a:rPr lang="en-US" altLang="zh-TW" sz="1800" dirty="0"/>
              <a:t>D</a:t>
            </a:r>
          </a:p>
          <a:p>
            <a:pPr marL="285750" indent="-285750">
              <a:buFont typeface="Arial" panose="020B0604020202020204" pitchFamily="34" charset="0"/>
              <a:buChar char="•"/>
            </a:pPr>
            <a:r>
              <a:rPr lang="zh-TW" altLang="en-US" sz="1800" dirty="0"/>
              <a:t>網路架構 </a:t>
            </a:r>
            <a:r>
              <a:rPr lang="en-US" altLang="zh-TW" sz="1800" dirty="0"/>
              <a:t>f</a:t>
            </a:r>
          </a:p>
          <a:p>
            <a:pPr marL="285750" indent="-285750">
              <a:buFont typeface="Arial" panose="020B0604020202020204" pitchFamily="34" charset="0"/>
              <a:buChar char="•"/>
            </a:pPr>
            <a:r>
              <a:rPr lang="zh-TW" altLang="en-US" sz="1800" dirty="0"/>
              <a:t>誤差函數</a:t>
            </a:r>
            <a:r>
              <a:rPr lang="en-US" altLang="zh-TW" sz="1800" dirty="0"/>
              <a:t>E</a:t>
            </a:r>
          </a:p>
          <a:p>
            <a:pPr marL="285750" indent="-285750">
              <a:buFont typeface="Arial" panose="020B0604020202020204" pitchFamily="34" charset="0"/>
              <a:buChar char="•"/>
            </a:pPr>
            <a:r>
              <a:rPr lang="zh-TW" altLang="en-US" sz="1800" dirty="0"/>
              <a:t>正則化項 </a:t>
            </a:r>
            <a:r>
              <a:rPr lang="en-US" altLang="zh-TW" sz="1800" dirty="0"/>
              <a:t>R</a:t>
            </a:r>
          </a:p>
          <a:p>
            <a:pPr marL="285750" indent="-285750">
              <a:buFont typeface="Arial" panose="020B0604020202020204" pitchFamily="34" charset="0"/>
              <a:buChar char="•"/>
            </a:pPr>
            <a:r>
              <a:rPr lang="zh-TW" altLang="en-US" sz="1800" dirty="0"/>
              <a:t>優化函數 </a:t>
            </a:r>
            <a:r>
              <a:rPr lang="en-US" altLang="zh-TW" sz="1800" dirty="0" err="1"/>
              <a:t>arg</a:t>
            </a:r>
            <a:r>
              <a:rPr lang="en-US" altLang="zh-TW" sz="1800" dirty="0"/>
              <a:t> min</a:t>
            </a:r>
            <a:endParaRPr lang="zh-TW" altLang="en-US" sz="1800" dirty="0"/>
          </a:p>
        </p:txBody>
      </p:sp>
    </p:spTree>
    <p:extLst>
      <p:ext uri="{BB962C8B-B14F-4D97-AF65-F5344CB8AC3E}">
        <p14:creationId xmlns:p14="http://schemas.microsoft.com/office/powerpoint/2010/main" val="251169392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387" y="404664"/>
            <a:ext cx="8264525" cy="5040312"/>
          </a:xfrm>
        </p:spPr>
        <p:txBody>
          <a:bodyPr/>
          <a:lstStyle/>
          <a:p>
            <a:r>
              <a:rPr lang="zh-TW" altLang="en-US" dirty="0"/>
              <a:t>正則化可以基於：</a:t>
            </a:r>
          </a:p>
          <a:p>
            <a:pPr marL="342900" indent="-342900">
              <a:buFont typeface="Arial" panose="020B0604020202020204" pitchFamily="34" charset="0"/>
              <a:buChar char="•"/>
            </a:pPr>
            <a:r>
              <a:rPr lang="en-US" altLang="zh-TW" dirty="0"/>
              <a:t>on data D</a:t>
            </a:r>
          </a:p>
          <a:p>
            <a:pPr marL="342900" indent="-342900">
              <a:buFont typeface="Arial" panose="020B0604020202020204" pitchFamily="34" charset="0"/>
              <a:buChar char="•"/>
            </a:pPr>
            <a:r>
              <a:rPr lang="en-US" altLang="zh-TW" dirty="0"/>
              <a:t>on the network architecture f</a:t>
            </a:r>
          </a:p>
          <a:p>
            <a:pPr marL="342900" indent="-342900">
              <a:buFont typeface="Arial" panose="020B0604020202020204" pitchFamily="34" charset="0"/>
              <a:buChar char="•"/>
            </a:pPr>
            <a:r>
              <a:rPr lang="en-US" altLang="zh-TW" dirty="0"/>
              <a:t>error function E</a:t>
            </a:r>
          </a:p>
          <a:p>
            <a:pPr marL="342900" indent="-342900">
              <a:buFont typeface="Arial" panose="020B0604020202020204" pitchFamily="34" charset="0"/>
              <a:buChar char="•"/>
            </a:pPr>
            <a:r>
              <a:rPr lang="en-US" altLang="zh-TW" dirty="0"/>
              <a:t>regularization term R</a:t>
            </a:r>
          </a:p>
          <a:p>
            <a:pPr marL="342900" indent="-342900">
              <a:buFont typeface="Arial" panose="020B0604020202020204" pitchFamily="34" charset="0"/>
              <a:buChar char="•"/>
            </a:pPr>
            <a:r>
              <a:rPr lang="en-US" altLang="zh-TW" dirty="0"/>
              <a:t>optimization function </a:t>
            </a:r>
            <a:r>
              <a:rPr lang="en-US" altLang="zh-TW" dirty="0" err="1"/>
              <a:t>arg</a:t>
            </a:r>
            <a:r>
              <a:rPr lang="en-US" altLang="zh-TW" dirty="0"/>
              <a:t> min</a:t>
            </a:r>
          </a:p>
          <a:p>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783257" y="3068960"/>
            <a:ext cx="7056784" cy="2896863"/>
          </a:xfrm>
          <a:prstGeom prst="rect">
            <a:avLst/>
          </a:prstGeom>
        </p:spPr>
      </p:pic>
    </p:spTree>
    <p:extLst>
      <p:ext uri="{BB962C8B-B14F-4D97-AF65-F5344CB8AC3E}">
        <p14:creationId xmlns:p14="http://schemas.microsoft.com/office/powerpoint/2010/main" val="14608175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Loss for an Example</a:t>
            </a:r>
            <a:endParaRPr lang="zh-TW" altLang="en-US" dirty="0"/>
          </a:p>
        </p:txBody>
      </p:sp>
      <p:sp>
        <p:nvSpPr>
          <p:cNvPr id="34" name="矩形 33"/>
          <p:cNvSpPr/>
          <p:nvPr/>
        </p:nvSpPr>
        <p:spPr>
          <a:xfrm>
            <a:off x="5975178" y="265505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34"/>
          <p:cNvSpPr/>
          <p:nvPr/>
        </p:nvSpPr>
        <p:spPr>
          <a:xfrm>
            <a:off x="2817906" y="264278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1634803" y="267043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3" name="直線單箭頭接點 42"/>
          <p:cNvCxnSpPr/>
          <p:nvPr/>
        </p:nvCxnSpPr>
        <p:spPr>
          <a:xfrm>
            <a:off x="5281458" y="3691209"/>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5390774" y="4937099"/>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257574" y="2912406"/>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703191" y="3388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1709009" y="281779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nvGraphicFramePr>
        <p:xfrm>
          <a:off x="1721708" y="2722544"/>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49" name="Object 12"/>
                      <p:cNvPicPr>
                        <a:picLocks noChangeAspect="1" noChangeArrowheads="1"/>
                      </p:cNvPicPr>
                      <p:nvPr/>
                    </p:nvPicPr>
                    <p:blipFill>
                      <a:blip r:embed="rId4"/>
                      <a:srcRect/>
                      <a:stretch>
                        <a:fillRect/>
                      </a:stretch>
                    </p:blipFill>
                    <p:spPr bwMode="auto">
                      <a:xfrm>
                        <a:off x="1721708" y="272254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nvGraphicFramePr>
        <p:xfrm>
          <a:off x="1727004" y="3305273"/>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52" name="Object 12"/>
                      <p:cNvPicPr>
                        <a:picLocks noChangeAspect="1" noChangeArrowheads="1"/>
                      </p:cNvPicPr>
                      <p:nvPr/>
                    </p:nvPicPr>
                    <p:blipFill>
                      <a:blip r:embed="rId6"/>
                      <a:srcRect/>
                      <a:stretch>
                        <a:fillRect/>
                      </a:stretch>
                    </p:blipFill>
                    <p:spPr bwMode="auto">
                      <a:xfrm>
                        <a:off x="1727004" y="330527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2915016" y="265379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2917358" y="343236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905725" y="466037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2902978" y="408266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矩形 58"/>
          <p:cNvSpPr/>
          <p:nvPr/>
        </p:nvSpPr>
        <p:spPr>
          <a:xfrm>
            <a:off x="1712716" y="47858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nvGraphicFramePr>
        <p:xfrm>
          <a:off x="1640793" y="4689113"/>
          <a:ext cx="544512" cy="488950"/>
        </p:xfrm>
        <a:graphic>
          <a:graphicData uri="http://schemas.openxmlformats.org/presentationml/2006/ole">
            <mc:AlternateContent xmlns:mc="http://schemas.openxmlformats.org/markup-compatibility/2006">
              <mc:Choice xmlns:v="urn:schemas-microsoft-com:vml" Requires="v">
                <p:oleObj name="方程式" r:id="rId7" imgW="253800" imgH="228600" progId="Equation.3">
                  <p:embed/>
                </p:oleObj>
              </mc:Choice>
              <mc:Fallback>
                <p:oleObj name="方程式" r:id="rId7" imgW="253800" imgH="228600" progId="Equation.3">
                  <p:embed/>
                  <p:pic>
                    <p:nvPicPr>
                      <p:cNvPr id="62" name="Object 12"/>
                      <p:cNvPicPr>
                        <a:picLocks noChangeAspect="1" noChangeArrowheads="1"/>
                      </p:cNvPicPr>
                      <p:nvPr/>
                    </p:nvPicPr>
                    <p:blipFill>
                      <a:blip r:embed="rId8"/>
                      <a:srcRect/>
                      <a:stretch>
                        <a:fillRect/>
                      </a:stretch>
                    </p:blipFill>
                    <p:spPr bwMode="auto">
                      <a:xfrm>
                        <a:off x="1640793" y="4689113"/>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1588648" y="407082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2" name="文字方塊 71"/>
          <p:cNvSpPr txBox="1"/>
          <p:nvPr/>
        </p:nvSpPr>
        <p:spPr>
          <a:xfrm>
            <a:off x="4142223" y="25952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文字方塊 72"/>
          <p:cNvSpPr txBox="1"/>
          <p:nvPr/>
        </p:nvSpPr>
        <p:spPr>
          <a:xfrm>
            <a:off x="4159846" y="338070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4" name="文字方塊 73"/>
          <p:cNvSpPr txBox="1"/>
          <p:nvPr/>
        </p:nvSpPr>
        <p:spPr>
          <a:xfrm>
            <a:off x="4172026" y="463699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5" name="直線單箭頭接點 74"/>
          <p:cNvCxnSpPr>
            <a:stCxn id="53" idx="6"/>
          </p:cNvCxnSpPr>
          <p:nvPr/>
        </p:nvCxnSpPr>
        <p:spPr>
          <a:xfrm>
            <a:off x="3489174" y="294087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489174" y="37326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3479883" y="495459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3491516" y="294087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3489174" y="294087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3489174" y="294087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3491516" y="371944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3479883" y="294087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3479883" y="371944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055616" y="294087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051909" y="298924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051909" y="298924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079429" y="294087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046091" y="355957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046091" y="355957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2117588" y="294087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091219" y="371944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091219" y="493404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rot="5400000">
            <a:off x="5917368" y="415604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4" name="文字方塊 93"/>
          <p:cNvSpPr txBox="1"/>
          <p:nvPr/>
        </p:nvSpPr>
        <p:spPr>
          <a:xfrm>
            <a:off x="5986461" y="2637225"/>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95" name="文字方塊 94"/>
          <p:cNvSpPr txBox="1"/>
          <p:nvPr/>
        </p:nvSpPr>
        <p:spPr>
          <a:xfrm>
            <a:off x="6007559" y="3445534"/>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6" name="文字方塊 95"/>
          <p:cNvSpPr txBox="1"/>
          <p:nvPr/>
        </p:nvSpPr>
        <p:spPr>
          <a:xfrm>
            <a:off x="5975178" y="4701677"/>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9" name="文字方塊 8"/>
          <p:cNvSpPr txBox="1"/>
          <p:nvPr/>
        </p:nvSpPr>
        <p:spPr>
          <a:xfrm>
            <a:off x="3237500" y="3717467"/>
            <a:ext cx="65" cy="276999"/>
          </a:xfrm>
          <a:prstGeom prst="rect">
            <a:avLst/>
          </a:prstGeom>
          <a:noFill/>
        </p:spPr>
        <p:txBody>
          <a:bodyPr wrap="none" lIns="0" tIns="0" rIns="0" bIns="0" rtlCol="0">
            <a:spAutoFit/>
          </a:bodyPr>
          <a:lstStyle/>
          <a:p>
            <a:endParaRPr lang="zh-TW" altLang="en-US" dirty="0"/>
          </a:p>
        </p:txBody>
      </p:sp>
      <p:sp>
        <p:nvSpPr>
          <p:cNvPr id="71" name="文字方塊 70"/>
          <p:cNvSpPr txBox="1"/>
          <p:nvPr/>
        </p:nvSpPr>
        <p:spPr>
          <a:xfrm>
            <a:off x="6576550" y="4109752"/>
            <a:ext cx="1154637"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Cross</a:t>
            </a:r>
          </a:p>
          <a:p>
            <a:pPr algn="ctr"/>
            <a:r>
              <a:rPr lang="en-US" altLang="zh-TW" sz="2400" dirty="0"/>
              <a:t>Entropy</a:t>
            </a:r>
          </a:p>
        </p:txBody>
      </p:sp>
      <p:pic>
        <p:nvPicPr>
          <p:cNvPr id="102" name="圖片 101"/>
          <p:cNvPicPr preferRelativeResize="0">
            <a:picLocks/>
          </p:cNvPicPr>
          <p:nvPr/>
        </p:nvPicPr>
        <p:blipFill>
          <a:blip r:embed="rId9"/>
          <a:stretch>
            <a:fillRect/>
          </a:stretch>
        </p:blipFill>
        <p:spPr>
          <a:xfrm>
            <a:off x="3890841" y="1695524"/>
            <a:ext cx="720000" cy="720000"/>
          </a:xfrm>
          <a:prstGeom prst="rect">
            <a:avLst/>
          </a:prstGeom>
          <a:ln w="38100">
            <a:solidFill>
              <a:schemeClr val="tx1"/>
            </a:solidFill>
          </a:ln>
        </p:spPr>
      </p:pic>
      <p:sp>
        <p:nvSpPr>
          <p:cNvPr id="103" name="文字方塊 102"/>
          <p:cNvSpPr txBox="1"/>
          <p:nvPr/>
        </p:nvSpPr>
        <p:spPr>
          <a:xfrm>
            <a:off x="4693567" y="1784585"/>
            <a:ext cx="654853" cy="523220"/>
          </a:xfrm>
          <a:prstGeom prst="rect">
            <a:avLst/>
          </a:prstGeom>
          <a:noFill/>
        </p:spPr>
        <p:txBody>
          <a:bodyPr wrap="square" rtlCol="0">
            <a:spAutoFit/>
          </a:bodyPr>
          <a:lstStyle/>
          <a:p>
            <a:r>
              <a:rPr lang="en-US" altLang="zh-TW" sz="2800" dirty="0"/>
              <a:t>“1”</a:t>
            </a:r>
            <a:endParaRPr lang="zh-TW" altLang="en-US" sz="2800" dirty="0"/>
          </a:p>
        </p:txBody>
      </p:sp>
      <p:pic>
        <p:nvPicPr>
          <p:cNvPr id="108" name="圖片 107"/>
          <p:cNvPicPr preferRelativeResize="0">
            <a:picLocks/>
          </p:cNvPicPr>
          <p:nvPr/>
        </p:nvPicPr>
        <p:blipFill>
          <a:blip r:embed="rId9"/>
          <a:stretch>
            <a:fillRect/>
          </a:stretch>
        </p:blipFill>
        <p:spPr>
          <a:xfrm>
            <a:off x="617004" y="3646519"/>
            <a:ext cx="720000" cy="720000"/>
          </a:xfrm>
          <a:prstGeom prst="rect">
            <a:avLst/>
          </a:prstGeom>
          <a:ln w="38100">
            <a:solidFill>
              <a:schemeClr val="tx1"/>
            </a:solidFill>
          </a:ln>
        </p:spPr>
      </p:pic>
      <p:sp>
        <p:nvSpPr>
          <p:cNvPr id="110" name="矩形 109"/>
          <p:cNvSpPr/>
          <p:nvPr/>
        </p:nvSpPr>
        <p:spPr>
          <a:xfrm>
            <a:off x="7789244" y="2657294"/>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1" name="文字方塊 110"/>
          <p:cNvSpPr txBox="1"/>
          <p:nvPr/>
        </p:nvSpPr>
        <p:spPr>
          <a:xfrm rot="5400000">
            <a:off x="8237055" y="409177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2" name="文字方塊 111"/>
          <p:cNvSpPr txBox="1"/>
          <p:nvPr/>
        </p:nvSpPr>
        <p:spPr>
          <a:xfrm>
            <a:off x="8227210" y="2626237"/>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113" name="文字方塊 112"/>
          <p:cNvSpPr txBox="1"/>
          <p:nvPr/>
        </p:nvSpPr>
        <p:spPr>
          <a:xfrm>
            <a:off x="8227210" y="342636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4" name="文字方塊 113"/>
          <p:cNvSpPr txBox="1"/>
          <p:nvPr/>
        </p:nvSpPr>
        <p:spPr>
          <a:xfrm>
            <a:off x="8211604" y="4715769"/>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5" name="左-右雙向箭號 114"/>
          <p:cNvSpPr/>
          <p:nvPr/>
        </p:nvSpPr>
        <p:spPr>
          <a:xfrm>
            <a:off x="6547946" y="3719063"/>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p:cNvCxnSpPr/>
          <p:nvPr/>
        </p:nvCxnSpPr>
        <p:spPr>
          <a:xfrm flipH="1">
            <a:off x="987423" y="2022925"/>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5348420" y="2046195"/>
            <a:ext cx="26824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977004" y="2055524"/>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8045430" y="2074215"/>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4816530" y="265321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9" name="橢圓 98"/>
          <p:cNvSpPr/>
          <p:nvPr/>
        </p:nvSpPr>
        <p:spPr>
          <a:xfrm>
            <a:off x="4892374" y="264511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4" name="橢圓 103"/>
          <p:cNvSpPr/>
          <p:nvPr/>
        </p:nvSpPr>
        <p:spPr>
          <a:xfrm>
            <a:off x="4894716" y="340502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5" name="橢圓 104"/>
          <p:cNvSpPr/>
          <p:nvPr/>
        </p:nvSpPr>
        <p:spPr>
          <a:xfrm>
            <a:off x="4901744" y="46516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6" name="文字方塊 105"/>
          <p:cNvSpPr txBox="1"/>
          <p:nvPr/>
        </p:nvSpPr>
        <p:spPr>
          <a:xfrm rot="5400000">
            <a:off x="4898997" y="407082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 name="矩形 2"/>
          <p:cNvSpPr/>
          <p:nvPr/>
        </p:nvSpPr>
        <p:spPr>
          <a:xfrm>
            <a:off x="7580110" y="1488616"/>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target</a:t>
            </a:r>
            <a:endParaRPr lang="zh-TW" altLang="en-US" sz="2400" dirty="0"/>
          </a:p>
        </p:txBody>
      </p:sp>
      <p:sp>
        <p:nvSpPr>
          <p:cNvPr id="4" name="矩形 3"/>
          <p:cNvSpPr/>
          <p:nvPr/>
        </p:nvSpPr>
        <p:spPr>
          <a:xfrm rot="5400000">
            <a:off x="3852139" y="3617311"/>
            <a:ext cx="2691859" cy="7005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t>Softmax</a:t>
            </a:r>
            <a:endParaRPr lang="zh-TW" altLang="en-US" sz="2400" dirty="0"/>
          </a:p>
        </p:txBody>
      </p:sp>
      <mc:AlternateContent xmlns:mc="http://schemas.openxmlformats.org/markup-compatibility/2006" xmlns:a14="http://schemas.microsoft.com/office/drawing/2010/main">
        <mc:Choice Requires="a14">
          <p:sp>
            <p:nvSpPr>
              <p:cNvPr id="101" name="文字方塊 100"/>
              <p:cNvSpPr txBox="1"/>
              <p:nvPr/>
            </p:nvSpPr>
            <p:spPr>
              <a:xfrm>
                <a:off x="1654317" y="5392214"/>
                <a:ext cx="3580980"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𝑙</m:t>
                      </m:r>
                      <m:d>
                        <m:dPr>
                          <m:ctrlPr>
                            <a:rPr lang="en-US" altLang="zh-TW" sz="2800" b="0" i="1" smtClean="0">
                              <a:latin typeface="Cambria Math" panose="02040503050406030204" pitchFamily="18" charset="0"/>
                            </a:rPr>
                          </m:ctrlPr>
                        </m:dPr>
                        <m:e>
                          <m:r>
                            <a:rPr lang="en-US" altLang="zh-TW" sz="2800" i="1">
                              <a:latin typeface="Cambria Math" panose="02040503050406030204" pitchFamily="18" charset="0"/>
                            </a:rPr>
                            <m:t>𝑦</m:t>
                          </m:r>
                          <m:r>
                            <m:rPr>
                              <m:nor/>
                            </m:rPr>
                            <a:rPr lang="zh-TW" altLang="en-US" sz="2800" dirty="0"/>
                            <m:t> </m:t>
                          </m:r>
                          <m:r>
                            <a:rPr lang="en-US" altLang="zh-TW" sz="2800" b="0" i="1" dirty="0" smtClean="0">
                              <a:latin typeface="Cambria Math" panose="02040503050406030204" pitchFamily="18" charset="0"/>
                            </a:rPr>
                            <m:t>,</m:t>
                          </m:r>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r>
                            <m:rPr>
                              <m:nor/>
                            </m:rPr>
                            <a:rPr lang="zh-TW" altLang="en-US" sz="2800" dirty="0"/>
                            <m:t> </m:t>
                          </m:r>
                        </m:e>
                      </m:d>
                      <m:r>
                        <a:rPr lang="en-US" altLang="zh-TW" sz="2800" b="0" i="1" smtClean="0">
                          <a:latin typeface="Cambria Math" panose="02040503050406030204" pitchFamily="18" charset="0"/>
                        </a:rPr>
                        <m:t>=−</m:t>
                      </m:r>
                      <m:nary>
                        <m:naryPr>
                          <m:chr m:val="∑"/>
                          <m:ctrlPr>
                            <a:rPr lang="zh-TW" altLang="en-US"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10</m:t>
                          </m:r>
                        </m:sup>
                        <m:e>
                          <m:acc>
                            <m:accPr>
                              <m:chr m:val="̂"/>
                              <m:ctrlPr>
                                <a:rPr lang="en-US" altLang="zh-TW" sz="2800" i="1">
                                  <a:latin typeface="Cambria Math" panose="02040503050406030204" pitchFamily="18" charset="0"/>
                                </a:rPr>
                              </m:ctrlPr>
                            </m:acc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acc>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nary>
                    </m:oMath>
                  </m:oMathPara>
                </a14:m>
                <a:endParaRPr lang="zh-TW" altLang="en-US" sz="28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1654317" y="5392214"/>
                <a:ext cx="3580980" cy="121129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7893779" y="270800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7893779" y="2708000"/>
                <a:ext cx="366639" cy="369332"/>
              </a:xfrm>
              <a:prstGeom prst="rect">
                <a:avLst/>
              </a:prstGeom>
              <a:blipFill>
                <a:blip r:embed="rId12"/>
                <a:stretch>
                  <a:fillRect l="-20000" t="-16393" r="-5166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7893421" y="3473498"/>
                <a:ext cx="3737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7893421" y="3473498"/>
                <a:ext cx="373757" cy="369332"/>
              </a:xfrm>
              <a:prstGeom prst="rect">
                <a:avLst/>
              </a:prstGeom>
              <a:blipFill>
                <a:blip r:embed="rId13"/>
                <a:stretch>
                  <a:fillRect l="-19672" t="-18333" r="-5082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文字方塊 118"/>
              <p:cNvSpPr txBox="1"/>
              <p:nvPr/>
            </p:nvSpPr>
            <p:spPr>
              <a:xfrm>
                <a:off x="7878722" y="4795595"/>
                <a:ext cx="4964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10</m:t>
                          </m:r>
                        </m:sub>
                      </m:sSub>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7878722" y="4795595"/>
                <a:ext cx="496483" cy="369332"/>
              </a:xfrm>
              <a:prstGeom prst="rect">
                <a:avLst/>
              </a:prstGeom>
              <a:blipFill>
                <a:blip r:embed="rId14"/>
                <a:stretch>
                  <a:fillRect l="-14634" t="-18333" r="-37805" b="-26667"/>
                </a:stretch>
              </a:blipFill>
            </p:spPr>
            <p:txBody>
              <a:bodyPr/>
              <a:lstStyle/>
              <a:p>
                <a:r>
                  <a:rPr lang="zh-TW" altLang="en-US">
                    <a:noFill/>
                  </a:rPr>
                  <a:t> </a:t>
                </a:r>
              </a:p>
            </p:txBody>
          </p:sp>
        </mc:Fallback>
      </mc:AlternateContent>
      <p:sp>
        <p:nvSpPr>
          <p:cNvPr id="120" name="文字方塊 119"/>
          <p:cNvSpPr txBox="1"/>
          <p:nvPr/>
        </p:nvSpPr>
        <p:spPr>
          <a:xfrm rot="5400000">
            <a:off x="7791036" y="409177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2281800" y="3433484"/>
            <a:ext cx="2646238"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Given a set of parameters</a:t>
            </a:r>
            <a:endParaRPr lang="zh-TW" altLang="en-US" sz="2800" dirty="0"/>
          </a:p>
        </p:txBody>
      </p:sp>
      <mc:AlternateContent xmlns:mc="http://schemas.openxmlformats.org/markup-compatibility/2006" xmlns:a14="http://schemas.microsoft.com/office/drawing/2010/main">
        <mc:Choice Requires="a14">
          <p:sp>
            <p:nvSpPr>
              <p:cNvPr id="8" name="文字方塊 7"/>
              <p:cNvSpPr txBox="1"/>
              <p:nvPr/>
            </p:nvSpPr>
            <p:spPr>
              <a:xfrm>
                <a:off x="6093037" y="5255491"/>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𝑦</m:t>
                      </m:r>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093037" y="5255491"/>
                <a:ext cx="288284" cy="430887"/>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7908918" y="5247625"/>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𝑦</m:t>
                          </m:r>
                        </m:e>
                      </m:acc>
                    </m:oMath>
                  </m:oMathPara>
                </a14:m>
                <a:endParaRPr lang="zh-TW" altLang="en-US" sz="28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7908918" y="5247625"/>
                <a:ext cx="288284" cy="430887"/>
              </a:xfrm>
              <a:prstGeom prst="rect">
                <a:avLst/>
              </a:prstGeom>
              <a:blipFill>
                <a:blip r:embed="rId16"/>
                <a:stretch>
                  <a:fillRect/>
                </a:stretch>
              </a:blipFill>
            </p:spPr>
            <p:txBody>
              <a:bodyPr/>
              <a:lstStyle/>
              <a:p>
                <a:r>
                  <a:rPr lang="zh-TW" altLang="en-US">
                    <a:noFill/>
                  </a:rPr>
                  <a:t> </a:t>
                </a:r>
              </a:p>
            </p:txBody>
          </p:sp>
        </mc:Fallback>
      </mc:AlternateContent>
      <p:cxnSp>
        <p:nvCxnSpPr>
          <p:cNvPr id="11" name="直線接點 10"/>
          <p:cNvCxnSpPr>
            <a:stCxn id="71" idx="2"/>
          </p:cNvCxnSpPr>
          <p:nvPr/>
        </p:nvCxnSpPr>
        <p:spPr>
          <a:xfrm flipH="1">
            <a:off x="7141744" y="4940749"/>
            <a:ext cx="0" cy="11842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5314888" y="6125029"/>
            <a:ext cx="18445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79F0DB5A-DC4B-7A02-E766-2736BACAE741}"/>
              </a:ext>
            </a:extLst>
          </p:cNvPr>
          <p:cNvSpPr txBox="1"/>
          <p:nvPr/>
        </p:nvSpPr>
        <p:spPr>
          <a:xfrm>
            <a:off x="4576986" y="845155"/>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2914027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1" grpId="0" animBg="1"/>
      <p:bldP spid="103" grpId="0"/>
      <p:bldP spid="110" grpId="0" animBg="1"/>
      <p:bldP spid="111" grpId="0"/>
      <p:bldP spid="112" grpId="0"/>
      <p:bldP spid="113" grpId="0"/>
      <p:bldP spid="114" grpId="0"/>
      <p:bldP spid="115" grpId="0" animBg="1"/>
      <p:bldP spid="3" grpId="0" animBg="1"/>
      <p:bldP spid="101" grpId="0"/>
      <p:bldP spid="5" grpId="0"/>
      <p:bldP spid="109" grpId="0"/>
      <p:bldP spid="119" grpId="0"/>
      <p:bldP spid="120" grpId="0"/>
      <p:bldP spid="8" grpId="0"/>
      <p:bldP spid="1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2"/>
            <a:ext cx="8264525" cy="720725"/>
          </a:xfrm>
        </p:spPr>
        <p:txBody>
          <a:bodyPr/>
          <a:lstStyle/>
          <a:p>
            <a:r>
              <a:rPr lang="en-US" altLang="zh-TW" dirty="0"/>
              <a:t>1. Regularization based on data</a:t>
            </a:r>
            <a:endParaRPr lang="zh-TW" altLang="en-US" dirty="0"/>
          </a:p>
        </p:txBody>
      </p:sp>
      <p:sp>
        <p:nvSpPr>
          <p:cNvPr id="3" name="內容版面配置區 2"/>
          <p:cNvSpPr>
            <a:spLocks noGrp="1"/>
          </p:cNvSpPr>
          <p:nvPr>
            <p:ph idx="1"/>
          </p:nvPr>
        </p:nvSpPr>
        <p:spPr>
          <a:xfrm>
            <a:off x="179388" y="868697"/>
            <a:ext cx="8857108" cy="5800663"/>
          </a:xfrm>
        </p:spPr>
        <p:txBody>
          <a:bodyPr/>
          <a:lstStyle/>
          <a:p>
            <a:r>
              <a:rPr lang="en-US" altLang="zh-TW" sz="1400" b="0" dirty="0">
                <a:effectLst/>
              </a:rPr>
              <a:t>1. Data augmentation</a:t>
            </a:r>
          </a:p>
          <a:p>
            <a:r>
              <a:rPr lang="en-US" altLang="zh-TW" sz="1400" b="0" dirty="0">
                <a:effectLst/>
              </a:rPr>
              <a:t>Data augmentation’s simple idea is to train with more data. There are some problems with this approach in many cases, because you may not have the data, or you can get it but it is very expensive, time consuming.</a:t>
            </a:r>
          </a:p>
          <a:p>
            <a:r>
              <a:rPr lang="en-US" altLang="zh-TW" sz="1400" b="0" dirty="0">
                <a:effectLst/>
              </a:rPr>
              <a:t>This is why you may try to make some transformations on the data if this is possible. This works for images, simple image flip for instance.  </a:t>
            </a:r>
          </a:p>
          <a:p>
            <a:endParaRPr lang="en-US" altLang="zh-TW" sz="1400" b="0" dirty="0">
              <a:effectLst/>
            </a:endParaRPr>
          </a:p>
          <a:p>
            <a:r>
              <a:rPr lang="en-US" altLang="zh-TW" sz="1400" b="0" dirty="0">
                <a:effectLst/>
              </a:rPr>
              <a:t>2. Cross-validation</a:t>
            </a:r>
          </a:p>
          <a:p>
            <a:r>
              <a:rPr lang="en-US" altLang="zh-TW" sz="1400" b="0" dirty="0">
                <a:effectLst/>
              </a:rPr>
              <a:t>Cross-validation idea is this: use training data to generate a split each split has training and validation parts</a:t>
            </a:r>
          </a:p>
          <a:p>
            <a:r>
              <a:rPr lang="en-US" altLang="zh-TW" sz="1400" b="0" dirty="0">
                <a:effectLst/>
              </a:rPr>
              <a:t>If we instead just one split (two parts), create k parts we call it k-fold cross-validation. This means we have data into k subsets, called folds. Then, we train the algorithm on k-1 folds while using the remaining fold as the test set. The test set is called the holdout.</a:t>
            </a:r>
          </a:p>
          <a:p>
            <a:endParaRPr lang="en-US" altLang="zh-TW" sz="1400" b="0" dirty="0">
              <a:effectLst/>
            </a:endParaRPr>
          </a:p>
          <a:p>
            <a:r>
              <a:rPr lang="en-US" altLang="zh-TW" sz="1400" b="0" dirty="0">
                <a:effectLst/>
              </a:rPr>
              <a:t>3. Dropout</a:t>
            </a:r>
          </a:p>
          <a:p>
            <a:r>
              <a:rPr lang="en-US" altLang="zh-TW" sz="1400" b="0" dirty="0">
                <a:effectLst/>
              </a:rPr>
              <a:t>Dropout switches off some neurons in a layer so that they do not contribute any information or learn any information during forward step. It works while training only.  (</a:t>
            </a:r>
            <a:r>
              <a:rPr lang="zh-TW" altLang="en-US" sz="1400" b="0" dirty="0">
                <a:effectLst/>
              </a:rPr>
              <a:t>訓練時</a:t>
            </a:r>
            <a:r>
              <a:rPr lang="en-US" altLang="zh-TW" sz="1400" b="0" dirty="0">
                <a:effectLst/>
              </a:rPr>
              <a:t>. </a:t>
            </a:r>
            <a:r>
              <a:rPr lang="zh-TW" altLang="en-US" sz="1400" b="0" dirty="0">
                <a:effectLst/>
              </a:rPr>
              <a:t>用資料分別練各肌肉</a:t>
            </a:r>
            <a:r>
              <a:rPr lang="en-US" altLang="zh-TW" sz="1400" b="0" dirty="0">
                <a:effectLst/>
              </a:rPr>
              <a:t>.)</a:t>
            </a:r>
          </a:p>
          <a:p>
            <a:r>
              <a:rPr lang="en-US" altLang="zh-TW" sz="1400" b="0" dirty="0">
                <a:effectLst/>
              </a:rPr>
              <a:t> </a:t>
            </a:r>
          </a:p>
          <a:p>
            <a:r>
              <a:rPr lang="en-US" altLang="zh-TW" sz="1400" b="0" dirty="0">
                <a:effectLst/>
              </a:rPr>
              <a:t>4. Batch norm</a:t>
            </a:r>
            <a:r>
              <a:rPr lang="zh-TW" altLang="en-US" sz="1400" b="0" dirty="0">
                <a:effectLst/>
              </a:rPr>
              <a:t>　　</a:t>
            </a:r>
            <a:r>
              <a:rPr lang="en-US" altLang="zh-TW" sz="1400" dirty="0">
                <a:effectLst/>
              </a:rPr>
              <a:t>BN</a:t>
            </a:r>
          </a:p>
          <a:p>
            <a:r>
              <a:rPr lang="en-US" altLang="zh-TW" sz="1400" b="0" dirty="0">
                <a:effectLst/>
              </a:rPr>
              <a:t>Batch norm is a network layer. The idea is to reshape the input distribution to a new distribution N(0,1). This helps greatly to create deep network architectures. It effectively controls the data because the neuron activations should ideally be around 0 with the variance of 1. (</a:t>
            </a:r>
            <a:r>
              <a:rPr lang="zh-TW" altLang="en-US" sz="1400" b="0" dirty="0">
                <a:effectLst/>
              </a:rPr>
              <a:t>資料保持在主線</a:t>
            </a:r>
            <a:r>
              <a:rPr lang="en-US" altLang="zh-TW" sz="1400" b="0" dirty="0">
                <a:effectLst/>
              </a:rPr>
              <a:t>.</a:t>
            </a:r>
            <a:r>
              <a:rPr lang="zh-TW" altLang="en-US" sz="1400" b="0" dirty="0">
                <a:effectLst/>
              </a:rPr>
              <a:t>不會有梯度消失問題</a:t>
            </a:r>
            <a:r>
              <a:rPr lang="en-US" altLang="zh-TW" sz="1400" b="0" dirty="0">
                <a:effectLst/>
              </a:rPr>
              <a:t>)</a:t>
            </a:r>
          </a:p>
          <a:p>
            <a:endParaRPr lang="en-US" altLang="zh-TW" sz="1400" b="0" dirty="0">
              <a:effectLst/>
            </a:endParaRPr>
          </a:p>
          <a:p>
            <a:r>
              <a:rPr lang="en-US" altLang="zh-TW" sz="1400" b="0" dirty="0">
                <a:effectLst/>
              </a:rPr>
              <a:t>5. Large Batch size</a:t>
            </a:r>
          </a:p>
          <a:p>
            <a:r>
              <a:rPr lang="en-US" altLang="zh-TW" sz="1400" b="0" dirty="0">
                <a:effectLst/>
              </a:rPr>
              <a:t>Using a larger batch size may add a regularization effect so in some cases you may even remove the dropout.  </a:t>
            </a:r>
          </a:p>
          <a:p>
            <a:endParaRPr lang="en-US" altLang="zh-TW" sz="1400" b="0" dirty="0">
              <a:effectLst/>
            </a:endParaRPr>
          </a:p>
          <a:p>
            <a:r>
              <a:rPr lang="en-US" altLang="zh-TW" sz="1400" b="0" dirty="0">
                <a:effectLst/>
              </a:rPr>
              <a:t>6. Half precision</a:t>
            </a:r>
          </a:p>
          <a:p>
            <a:r>
              <a:rPr lang="en-US" altLang="zh-TW" sz="1400" b="0" dirty="0">
                <a:effectLst/>
              </a:rPr>
              <a:t>Converting a data to half precision (</a:t>
            </a:r>
            <a:r>
              <a:rPr lang="zh-TW" altLang="en-US" sz="1400" b="0" dirty="0">
                <a:effectLst/>
              </a:rPr>
              <a:t>資料解析度滅少</a:t>
            </a:r>
            <a:r>
              <a:rPr lang="en-US" altLang="zh-TW" sz="1400" b="0" dirty="0">
                <a:effectLst/>
              </a:rPr>
              <a:t>),  for instance in </a:t>
            </a:r>
            <a:r>
              <a:rPr lang="en-US" altLang="zh-TW" sz="1400" b="0" dirty="0" err="1">
                <a:effectLst/>
              </a:rPr>
              <a:t>PyTorch</a:t>
            </a:r>
            <a:r>
              <a:rPr lang="en-US" altLang="zh-TW" sz="1400" b="0" dirty="0">
                <a:effectLst/>
              </a:rPr>
              <a:t> improves the regularization.</a:t>
            </a:r>
          </a:p>
          <a:p>
            <a:endParaRPr lang="en-US" altLang="zh-TW" sz="1200" b="0" dirty="0">
              <a:effectLst/>
            </a:endParaRPr>
          </a:p>
          <a:p>
            <a:endParaRPr lang="en-US" altLang="zh-TW" sz="1200" b="0" dirty="0">
              <a:effectLst/>
            </a:endParaRPr>
          </a:p>
          <a:p>
            <a:endParaRPr lang="zh-TW" altLang="en-US" sz="1200" b="0" dirty="0">
              <a:effectLst/>
            </a:endParaRPr>
          </a:p>
        </p:txBody>
      </p:sp>
    </p:spTree>
    <p:extLst>
      <p:ext uri="{BB962C8B-B14F-4D97-AF65-F5344CB8AC3E}">
        <p14:creationId xmlns:p14="http://schemas.microsoft.com/office/powerpoint/2010/main" val="390044833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5" name="圖片 4"/>
          <p:cNvPicPr>
            <a:picLocks noChangeAspect="1"/>
          </p:cNvPicPr>
          <p:nvPr/>
        </p:nvPicPr>
        <p:blipFill>
          <a:blip r:embed="rId2"/>
          <a:stretch>
            <a:fillRect/>
          </a:stretch>
        </p:blipFill>
        <p:spPr>
          <a:xfrm>
            <a:off x="145525" y="188640"/>
            <a:ext cx="4572638" cy="3286584"/>
          </a:xfrm>
          <a:prstGeom prst="rect">
            <a:avLst/>
          </a:prstGeom>
        </p:spPr>
      </p:pic>
      <p:pic>
        <p:nvPicPr>
          <p:cNvPr id="6" name="圖片 5"/>
          <p:cNvPicPr>
            <a:picLocks noChangeAspect="1"/>
          </p:cNvPicPr>
          <p:nvPr/>
        </p:nvPicPr>
        <p:blipFill>
          <a:blip r:embed="rId3"/>
          <a:stretch>
            <a:fillRect/>
          </a:stretch>
        </p:blipFill>
        <p:spPr>
          <a:xfrm>
            <a:off x="181747" y="3699608"/>
            <a:ext cx="8375254" cy="2736304"/>
          </a:xfrm>
          <a:prstGeom prst="rect">
            <a:avLst/>
          </a:prstGeom>
        </p:spPr>
      </p:pic>
      <p:sp>
        <p:nvSpPr>
          <p:cNvPr id="7" name="矩形 6"/>
          <p:cNvSpPr/>
          <p:nvPr/>
        </p:nvSpPr>
        <p:spPr>
          <a:xfrm>
            <a:off x="4752026" y="1394827"/>
            <a:ext cx="3666388" cy="646331"/>
          </a:xfrm>
          <a:prstGeom prst="rect">
            <a:avLst/>
          </a:prstGeom>
        </p:spPr>
        <p:txBody>
          <a:bodyPr wrap="none">
            <a:spAutoFit/>
          </a:bodyPr>
          <a:lstStyle/>
          <a:p>
            <a:r>
              <a:rPr lang="en-US" altLang="zh-TW" sz="1800" dirty="0"/>
              <a:t>The effect of Large Batch size</a:t>
            </a:r>
          </a:p>
          <a:p>
            <a:r>
              <a:rPr lang="en-US" altLang="zh-TW" sz="1800" dirty="0"/>
              <a:t>Compared with parameter regularizes</a:t>
            </a:r>
          </a:p>
        </p:txBody>
      </p:sp>
    </p:spTree>
    <p:extLst>
      <p:ext uri="{BB962C8B-B14F-4D97-AF65-F5344CB8AC3E}">
        <p14:creationId xmlns:p14="http://schemas.microsoft.com/office/powerpoint/2010/main" val="156573343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496" y="188640"/>
            <a:ext cx="9578028" cy="792733"/>
          </a:xfrm>
        </p:spPr>
        <p:txBody>
          <a:bodyPr/>
          <a:lstStyle/>
          <a:p>
            <a:r>
              <a:rPr lang="en-US" altLang="zh-TW" sz="2800" dirty="0"/>
              <a:t>2. Regularization based on network architecture methods</a:t>
            </a:r>
            <a:endParaRPr lang="zh-TW" altLang="en-US" sz="2800" dirty="0"/>
          </a:p>
        </p:txBody>
      </p:sp>
      <p:sp>
        <p:nvSpPr>
          <p:cNvPr id="3" name="內容版面配置區 2"/>
          <p:cNvSpPr>
            <a:spLocks noGrp="1"/>
          </p:cNvSpPr>
          <p:nvPr>
            <p:ph idx="1"/>
          </p:nvPr>
        </p:nvSpPr>
        <p:spPr>
          <a:xfrm>
            <a:off x="35496" y="908720"/>
            <a:ext cx="8857108" cy="5587577"/>
          </a:xfrm>
        </p:spPr>
        <p:txBody>
          <a:bodyPr/>
          <a:lstStyle/>
          <a:p>
            <a:pPr algn="l"/>
            <a:r>
              <a:rPr lang="en-US" altLang="zh-TW" b="0" dirty="0">
                <a:effectLst/>
              </a:rPr>
              <a:t>One common network architecture trick would be to use ensembles. Ensembles (</a:t>
            </a:r>
            <a:r>
              <a:rPr lang="zh-TW" altLang="en-US" b="0" dirty="0">
                <a:effectLst/>
              </a:rPr>
              <a:t>集成學習</a:t>
            </a:r>
            <a:r>
              <a:rPr lang="en-US" altLang="zh-TW" b="0" dirty="0">
                <a:effectLst/>
              </a:rPr>
              <a:t>) are combined separate models. The most well known are:</a:t>
            </a:r>
          </a:p>
          <a:p>
            <a:pPr marL="342900" indent="-342900" algn="l">
              <a:buFont typeface="Arial" panose="020B0604020202020204" pitchFamily="34" charset="0"/>
              <a:buChar char="•"/>
            </a:pPr>
            <a:r>
              <a:rPr lang="en-US" altLang="zh-TW" b="0" dirty="0">
                <a:effectLst/>
              </a:rPr>
              <a:t>bagging ensembles</a:t>
            </a:r>
          </a:p>
          <a:p>
            <a:pPr marL="342900" indent="-342900" algn="l">
              <a:buFont typeface="Arial" panose="020B0604020202020204" pitchFamily="34" charset="0"/>
              <a:buChar char="•"/>
            </a:pPr>
            <a:r>
              <a:rPr lang="en-US" altLang="zh-TW" b="0" dirty="0">
                <a:effectLst/>
              </a:rPr>
              <a:t>boosting ensembles</a:t>
            </a:r>
          </a:p>
          <a:p>
            <a:pPr marL="342900" indent="-342900" algn="l">
              <a:buFont typeface="Arial" panose="020B0604020202020204" pitchFamily="34" charset="0"/>
              <a:buChar char="•"/>
            </a:pPr>
            <a:r>
              <a:rPr lang="en-US" altLang="zh-TW" b="0" dirty="0">
                <a:effectLst/>
              </a:rPr>
              <a:t>stacked ensembles</a:t>
            </a:r>
          </a:p>
          <a:p>
            <a:pPr marL="342900" indent="-342900" algn="l">
              <a:buFont typeface="Arial" panose="020B0604020202020204" pitchFamily="34" charset="0"/>
              <a:buChar char="•"/>
            </a:pPr>
            <a:endParaRPr lang="en-US" altLang="zh-TW" b="0" dirty="0">
              <a:effectLst/>
            </a:endParaRPr>
          </a:p>
          <a:p>
            <a:pPr marL="342900" indent="-342900" algn="l">
              <a:buFont typeface="Arial" panose="020B0604020202020204" pitchFamily="34" charset="0"/>
              <a:buChar char="•"/>
            </a:pPr>
            <a:r>
              <a:rPr lang="en-US" altLang="zh-TW" sz="2000" b="0" dirty="0">
                <a:effectLst/>
              </a:rPr>
              <a:t>Ensemble Learning</a:t>
            </a:r>
            <a:r>
              <a:rPr lang="zh-TW" altLang="en-US" sz="2000" b="0" dirty="0">
                <a:effectLst/>
              </a:rPr>
              <a:t>基本條件是</a:t>
            </a:r>
            <a:r>
              <a:rPr lang="en-US" altLang="zh-TW" sz="2000" b="0" dirty="0">
                <a:effectLst/>
              </a:rPr>
              <a:t>:</a:t>
            </a:r>
            <a:r>
              <a:rPr lang="zh-TW" altLang="en-US" sz="2000" b="0" dirty="0">
                <a:effectLst/>
              </a:rPr>
              <a:t>每個分類器之間應該要有差異，每個分類器準確率需大於</a:t>
            </a:r>
            <a:r>
              <a:rPr lang="en-US" altLang="zh-TW" sz="2000" b="0" dirty="0">
                <a:effectLst/>
              </a:rPr>
              <a:t>0.5</a:t>
            </a:r>
            <a:r>
              <a:rPr lang="zh-TW" altLang="en-US" sz="2000" b="0" dirty="0">
                <a:effectLst/>
              </a:rPr>
              <a:t>。</a:t>
            </a:r>
            <a:endParaRPr lang="en-US" altLang="zh-TW" sz="2000" b="0" dirty="0">
              <a:effectLst/>
            </a:endParaRPr>
          </a:p>
          <a:p>
            <a:pPr marL="342900" indent="-342900" algn="l">
              <a:buFont typeface="Arial" panose="020B0604020202020204" pitchFamily="34" charset="0"/>
              <a:buChar char="•"/>
            </a:pPr>
            <a:r>
              <a:rPr lang="zh-TW" altLang="en-US" sz="2000" b="0" dirty="0">
                <a:effectLst/>
              </a:rPr>
              <a:t>如果用的分類器沒有差異，那只是用很多個一樣的分類器來分類，結果合成起來是沒有差異的。</a:t>
            </a:r>
            <a:endParaRPr lang="en-US" altLang="zh-TW" sz="2000" b="0" dirty="0">
              <a:effectLst/>
            </a:endParaRPr>
          </a:p>
          <a:p>
            <a:pPr marL="342900" indent="-342900" algn="l">
              <a:buFont typeface="Arial" panose="020B0604020202020204" pitchFamily="34" charset="0"/>
              <a:buChar char="•"/>
            </a:pPr>
            <a:r>
              <a:rPr lang="zh-TW" altLang="en-US" sz="2000" b="0" dirty="0">
                <a:effectLst/>
              </a:rPr>
              <a:t>如果分類器的精度</a:t>
            </a:r>
            <a:r>
              <a:rPr lang="en-US" altLang="zh-TW" sz="2000" b="0" dirty="0">
                <a:effectLst/>
              </a:rPr>
              <a:t>p&lt;0.5</a:t>
            </a:r>
            <a:r>
              <a:rPr lang="zh-TW" altLang="en-US" sz="2000" b="0" dirty="0">
                <a:effectLst/>
              </a:rPr>
              <a:t>，隨著</a:t>
            </a:r>
            <a:r>
              <a:rPr lang="en-US" altLang="zh-TW" sz="2000" b="0" dirty="0">
                <a:effectLst/>
              </a:rPr>
              <a:t>ensemble</a:t>
            </a:r>
            <a:r>
              <a:rPr lang="zh-TW" altLang="en-US" sz="2000" b="0" dirty="0">
                <a:effectLst/>
              </a:rPr>
              <a:t>規模的增加，分類準確率不斷下降；如果精度大於</a:t>
            </a:r>
            <a:r>
              <a:rPr lang="en-US" altLang="zh-TW" sz="2000" b="0" dirty="0">
                <a:effectLst/>
              </a:rPr>
              <a:t>p&gt;0.5</a:t>
            </a:r>
            <a:r>
              <a:rPr lang="zh-TW" altLang="en-US" sz="2000" b="0" dirty="0">
                <a:effectLst/>
              </a:rPr>
              <a:t>，那麼最終分類準確率可以趨向於</a:t>
            </a:r>
            <a:r>
              <a:rPr lang="en-US" altLang="zh-TW" sz="2000" b="0" dirty="0">
                <a:effectLst/>
              </a:rPr>
              <a:t>1</a:t>
            </a:r>
            <a:r>
              <a:rPr lang="zh-TW" altLang="en-US" sz="2000" b="0" dirty="0">
                <a:effectLst/>
              </a:rPr>
              <a:t>。</a:t>
            </a:r>
          </a:p>
          <a:p>
            <a:pPr marL="342900" indent="-342900" algn="l">
              <a:buFont typeface="Arial" panose="020B0604020202020204" pitchFamily="34" charset="0"/>
              <a:buChar char="•"/>
            </a:pPr>
            <a:r>
              <a:rPr lang="zh-TW" altLang="en-US" sz="2000" b="0" dirty="0">
                <a:effectLst/>
              </a:rPr>
              <a:t>既然稱為多重辨識器或集成學習顧明思義就是要產生很多個分類器，所以目標要放在</a:t>
            </a:r>
            <a:r>
              <a:rPr lang="zh-TW" altLang="en-US" sz="2000" dirty="0">
                <a:effectLst/>
              </a:rPr>
              <a:t>怎麼產生多個分類器</a:t>
            </a:r>
            <a:r>
              <a:rPr lang="zh-TW" altLang="en-US" sz="2000" b="0" dirty="0">
                <a:effectLst/>
              </a:rPr>
              <a:t>，用不同手法就可以產生不同的分類器。</a:t>
            </a:r>
          </a:p>
          <a:p>
            <a:pPr marL="342900" indent="-342900" algn="l">
              <a:buFont typeface="Arial" panose="020B0604020202020204" pitchFamily="34" charset="0"/>
              <a:buChar char="•"/>
            </a:pPr>
            <a:endParaRPr lang="en-US" altLang="zh-TW" b="0" dirty="0">
              <a:effectLst/>
            </a:endParaRPr>
          </a:p>
          <a:p>
            <a:pPr algn="l"/>
            <a:endParaRPr lang="zh-TW" altLang="en-US" dirty="0"/>
          </a:p>
        </p:txBody>
      </p:sp>
    </p:spTree>
    <p:extLst>
      <p:ext uri="{BB962C8B-B14F-4D97-AF65-F5344CB8AC3E}">
        <p14:creationId xmlns:p14="http://schemas.microsoft.com/office/powerpoint/2010/main" val="47624417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79512" y="194157"/>
            <a:ext cx="8784976" cy="64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l">
              <a:tabLst/>
            </a:pPr>
            <a:r>
              <a:rPr kumimoji="0" lang="zh-TW" altLang="zh-TW" b="1" i="0" u="none" strike="noStrike" cap="none" normalizeH="0" baseline="0" dirty="0">
                <a:ln>
                  <a:noFill/>
                </a:ln>
                <a:solidFill>
                  <a:srgbClr val="000000"/>
                </a:solidFill>
                <a:effectLst/>
                <a:latin typeface="+mn-ea"/>
              </a:rPr>
              <a:t>Bagging</a:t>
            </a:r>
            <a:r>
              <a:rPr kumimoji="0" lang="en-US" altLang="zh-TW" b="1" i="0" u="none" strike="noStrike" cap="none" normalizeH="0" baseline="0" dirty="0">
                <a:ln>
                  <a:noFill/>
                </a:ln>
                <a:solidFill>
                  <a:srgbClr val="000000"/>
                </a:solidFill>
                <a:effectLst/>
                <a:latin typeface="+mn-ea"/>
              </a:rPr>
              <a:t> </a:t>
            </a:r>
            <a:r>
              <a:rPr lang="zh-TW" altLang="en-US" b="0" dirty="0">
                <a:effectLst/>
              </a:rPr>
              <a:t>（英語：</a:t>
            </a:r>
            <a:r>
              <a:rPr lang="en-US" altLang="zh-TW" b="0" dirty="0">
                <a:effectLst/>
              </a:rPr>
              <a:t>Bootstrap aggregating</a:t>
            </a:r>
            <a:r>
              <a:rPr lang="zh-TW" altLang="en-US" b="0" dirty="0">
                <a:effectLst/>
              </a:rPr>
              <a:t>，引導聚集算法），又稱</a:t>
            </a:r>
            <a:r>
              <a:rPr lang="zh-TW" altLang="en-US" b="0" dirty="0">
                <a:solidFill>
                  <a:srgbClr val="FF0000"/>
                </a:solidFill>
                <a:effectLst/>
              </a:rPr>
              <a:t>裝袋算法</a:t>
            </a:r>
            <a:r>
              <a:rPr lang="zh-TW" altLang="en-US" b="0" dirty="0">
                <a:effectLst/>
              </a:rPr>
              <a:t>，是機器學習領域的一種團體學習算法</a:t>
            </a:r>
            <a:endParaRPr kumimoji="0" lang="en-US" altLang="zh-TW" b="1" i="0" u="none" strike="noStrike" cap="none" normalizeH="0" baseline="0" dirty="0">
              <a:ln>
                <a:noFill/>
              </a:ln>
              <a:solidFill>
                <a:srgbClr val="000000"/>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1" i="0" u="none" strike="noStrike" cap="none" normalizeH="0" baseline="0" dirty="0">
              <a:ln>
                <a:noFill/>
              </a:ln>
              <a:solidFill>
                <a:srgbClr val="000000"/>
              </a:solidFill>
              <a:effectLst/>
              <a:latin typeface="+mn-ea"/>
            </a:endParaRPr>
          </a:p>
          <a:p>
            <a:pPr lvl="0" algn="l">
              <a:tabLst/>
            </a:pPr>
            <a:r>
              <a:rPr lang="en-US" altLang="zh-TW" sz="1800" b="0" dirty="0">
                <a:solidFill>
                  <a:srgbClr val="000000"/>
                </a:solidFill>
                <a:effectLst/>
                <a:latin typeface="+mn-ea"/>
              </a:rPr>
              <a:t>Bagging </a:t>
            </a:r>
            <a:r>
              <a:rPr lang="zh-TW" altLang="en-US" sz="1800" b="0" dirty="0">
                <a:solidFill>
                  <a:srgbClr val="FF0000"/>
                </a:solidFill>
                <a:effectLst/>
                <a:latin typeface="+mn-ea"/>
              </a:rPr>
              <a:t>採用並行組合弱學習機的思路</a:t>
            </a:r>
            <a:r>
              <a:rPr lang="zh-TW" altLang="en-US" sz="1800" b="0" dirty="0">
                <a:solidFill>
                  <a:srgbClr val="000000"/>
                </a:solidFill>
                <a:effectLst/>
                <a:latin typeface="+mn-ea"/>
              </a:rPr>
              <a:t>，概念很簡單從訓練資料中隨機抽取</a:t>
            </a:r>
            <a:r>
              <a:rPr lang="en-US" altLang="zh-TW" sz="1800" b="0" dirty="0">
                <a:solidFill>
                  <a:srgbClr val="000000"/>
                </a:solidFill>
                <a:effectLst/>
                <a:latin typeface="+mn-ea"/>
              </a:rPr>
              <a:t>(</a:t>
            </a:r>
            <a:r>
              <a:rPr lang="zh-TW" altLang="en-US" sz="1800" b="0" dirty="0">
                <a:solidFill>
                  <a:srgbClr val="000000"/>
                </a:solidFill>
                <a:effectLst/>
                <a:latin typeface="+mn-ea"/>
              </a:rPr>
              <a:t>取出後放回，</a:t>
            </a:r>
            <a:r>
              <a:rPr lang="en-US" altLang="zh-TW" sz="1800" b="0" dirty="0">
                <a:solidFill>
                  <a:srgbClr val="000000"/>
                </a:solidFill>
                <a:effectLst/>
                <a:latin typeface="+mn-ea"/>
              </a:rPr>
              <a:t>n&lt;N)</a:t>
            </a:r>
            <a:r>
              <a:rPr lang="zh-TW" altLang="en-US" sz="1800" b="0" dirty="0">
                <a:solidFill>
                  <a:srgbClr val="000000"/>
                </a:solidFill>
                <a:effectLst/>
                <a:latin typeface="+mn-ea"/>
              </a:rPr>
              <a:t>樣本訓練多個分類器</a:t>
            </a:r>
            <a:r>
              <a:rPr lang="en-US" altLang="zh-TW" sz="1800" b="0" dirty="0">
                <a:solidFill>
                  <a:srgbClr val="000000"/>
                </a:solidFill>
                <a:effectLst/>
                <a:latin typeface="+mn-ea"/>
              </a:rPr>
              <a:t>(</a:t>
            </a:r>
            <a:r>
              <a:rPr lang="zh-TW" altLang="en-US" sz="1800" b="0" dirty="0">
                <a:solidFill>
                  <a:srgbClr val="000000"/>
                </a:solidFill>
                <a:effectLst/>
                <a:latin typeface="+mn-ea"/>
              </a:rPr>
              <a:t>要多少個分類器自己設定</a:t>
            </a:r>
            <a:r>
              <a:rPr lang="en-US" altLang="zh-TW" sz="1800" b="0" dirty="0">
                <a:solidFill>
                  <a:srgbClr val="000000"/>
                </a:solidFill>
                <a:effectLst/>
                <a:latin typeface="+mn-ea"/>
              </a:rPr>
              <a:t>)</a:t>
            </a:r>
            <a:r>
              <a:rPr lang="zh-TW" altLang="en-US" sz="1800" b="0" dirty="0">
                <a:solidFill>
                  <a:srgbClr val="000000"/>
                </a:solidFill>
                <a:effectLst/>
                <a:latin typeface="+mn-ea"/>
              </a:rPr>
              <a:t>，每個分類器的權重一致最後用投票方式</a:t>
            </a:r>
            <a:r>
              <a:rPr lang="en-US" altLang="zh-TW" sz="1800" b="0" dirty="0">
                <a:solidFill>
                  <a:srgbClr val="000000"/>
                </a:solidFill>
                <a:effectLst/>
                <a:latin typeface="+mn-ea"/>
              </a:rPr>
              <a:t>(Majority vote)</a:t>
            </a:r>
            <a:r>
              <a:rPr lang="zh-TW" altLang="en-US" sz="1800" b="0" dirty="0">
                <a:solidFill>
                  <a:srgbClr val="000000"/>
                </a:solidFill>
                <a:effectLst/>
                <a:latin typeface="+mn-ea"/>
              </a:rPr>
              <a:t>得到最終結果，而這種抽樣的方法在統計上稱為</a:t>
            </a:r>
            <a:r>
              <a:rPr lang="en-US" altLang="zh-TW" sz="1800" b="0" dirty="0">
                <a:solidFill>
                  <a:srgbClr val="000000"/>
                </a:solidFill>
                <a:effectLst/>
                <a:latin typeface="+mn-ea"/>
              </a:rPr>
              <a:t>bootstrap</a:t>
            </a:r>
            <a:r>
              <a:rPr lang="zh-TW" altLang="en-US" sz="1800" b="0" dirty="0">
                <a:solidFill>
                  <a:srgbClr val="000000"/>
                </a:solidFill>
                <a:effectLst/>
                <a:latin typeface="+mn-ea"/>
              </a:rPr>
              <a:t>。</a:t>
            </a:r>
            <a:endParaRPr lang="en-US" altLang="zh-TW" sz="1800" b="0" dirty="0">
              <a:solidFill>
                <a:srgbClr val="000000"/>
              </a:solidFill>
              <a:effectLst/>
              <a:latin typeface="+mn-ea"/>
            </a:endParaRPr>
          </a:p>
          <a:p>
            <a:pPr lvl="0" algn="l">
              <a:tabLst/>
            </a:pPr>
            <a:endParaRPr kumimoji="0" lang="en-US" altLang="zh-TW" sz="1800" b="0" i="0" u="none" strike="noStrike" cap="none" normalizeH="0" baseline="0" dirty="0">
              <a:ln>
                <a:noFill/>
              </a:ln>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r>
              <a:rPr lang="en-US" altLang="zh-TW" sz="1800" dirty="0"/>
              <a:t>Bagging</a:t>
            </a:r>
            <a:r>
              <a:rPr lang="zh-TW" altLang="en-US" sz="1800" dirty="0"/>
              <a:t>的優點在於原始訓練樣本中有噪聲資料</a:t>
            </a:r>
            <a:r>
              <a:rPr lang="en-US" altLang="zh-TW" sz="1800" dirty="0"/>
              <a:t>(</a:t>
            </a:r>
            <a:r>
              <a:rPr lang="zh-TW" altLang="en-US" sz="1800" dirty="0"/>
              <a:t>不好的資料</a:t>
            </a:r>
            <a:r>
              <a:rPr lang="en-US" altLang="zh-TW" sz="1800" dirty="0"/>
              <a:t>)</a:t>
            </a:r>
            <a:r>
              <a:rPr lang="zh-TW" altLang="en-US" sz="1800" dirty="0"/>
              <a:t>，透過</a:t>
            </a:r>
            <a:r>
              <a:rPr lang="en-US" altLang="zh-TW" sz="1800" dirty="0"/>
              <a:t>Bagging</a:t>
            </a:r>
            <a:r>
              <a:rPr lang="zh-TW" altLang="en-US" sz="1800" dirty="0"/>
              <a:t>抽樣就有機會不讓有噪聲資料被訓練到，所以可以降低模型的不穩定性</a:t>
            </a:r>
            <a:r>
              <a:rPr lang="zh-TW" altLang="en-US" b="0" dirty="0">
                <a:effectLst/>
              </a:rPr>
              <a:t>。</a:t>
            </a:r>
            <a:endParaRPr kumimoji="0" lang="en-US" altLang="zh-TW" sz="1800" b="0" i="0" u="none" strike="noStrike" cap="none" normalizeH="0" baseline="0" dirty="0">
              <a:ln>
                <a:noFill/>
              </a:ln>
              <a:solidFill>
                <a:srgbClr val="000000"/>
              </a:solidFill>
              <a:effectLst/>
              <a:latin typeface="+mn-ea"/>
            </a:endParaRPr>
          </a:p>
        </p:txBody>
      </p:sp>
      <p:pic>
        <p:nvPicPr>
          <p:cNvPr id="5" name="圖片 4"/>
          <p:cNvPicPr>
            <a:picLocks noChangeAspect="1"/>
          </p:cNvPicPr>
          <p:nvPr/>
        </p:nvPicPr>
        <p:blipFill>
          <a:blip r:embed="rId2"/>
          <a:stretch>
            <a:fillRect/>
          </a:stretch>
        </p:blipFill>
        <p:spPr>
          <a:xfrm>
            <a:off x="1043608" y="2564904"/>
            <a:ext cx="7585795" cy="2736304"/>
          </a:xfrm>
          <a:prstGeom prst="rect">
            <a:avLst/>
          </a:prstGeom>
        </p:spPr>
      </p:pic>
    </p:spTree>
    <p:extLst>
      <p:ext uri="{BB962C8B-B14F-4D97-AF65-F5344CB8AC3E}">
        <p14:creationId xmlns:p14="http://schemas.microsoft.com/office/powerpoint/2010/main" val="419594833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359532" y="116632"/>
            <a:ext cx="8424936" cy="6408712"/>
          </a:xfrm>
        </p:spPr>
        <p:txBody>
          <a:bodyPr/>
          <a:lstStyle/>
          <a:p>
            <a:r>
              <a:rPr lang="en-US" altLang="zh-TW" sz="2000" dirty="0">
                <a:effectLst>
                  <a:outerShdw blurRad="38100" dist="38100" dir="2700000" algn="tl">
                    <a:srgbClr val="000000">
                      <a:alpha val="43137"/>
                    </a:srgbClr>
                  </a:outerShdw>
                </a:effectLst>
              </a:rPr>
              <a:t>Boosting</a:t>
            </a:r>
            <a:r>
              <a:rPr lang="en-US" altLang="zh-TW" sz="2000" b="0" dirty="0">
                <a:effectLst/>
              </a:rPr>
              <a:t>   (</a:t>
            </a:r>
            <a:r>
              <a:rPr lang="zh-TW" altLang="en-US" sz="2000" b="0" dirty="0">
                <a:effectLst/>
              </a:rPr>
              <a:t>提升</a:t>
            </a:r>
            <a:r>
              <a:rPr lang="zh-TW" altLang="en-US" sz="2000" b="0">
                <a:effectLst/>
              </a:rPr>
              <a:t>法</a:t>
            </a:r>
            <a:r>
              <a:rPr lang="en-US" altLang="zh-TW" sz="2000" b="0">
                <a:effectLst/>
              </a:rPr>
              <a:t>)</a:t>
            </a:r>
          </a:p>
          <a:p>
            <a:endParaRPr lang="en-US" altLang="zh-TW" sz="2000" b="0" dirty="0">
              <a:effectLst/>
            </a:endParaRPr>
          </a:p>
          <a:p>
            <a:r>
              <a:rPr lang="en-US" altLang="zh-TW" sz="2000" b="0" dirty="0">
                <a:effectLst/>
              </a:rPr>
              <a:t>Boosting </a:t>
            </a:r>
            <a:r>
              <a:rPr lang="zh-TW" altLang="en-US" sz="2000" b="0" dirty="0">
                <a:solidFill>
                  <a:srgbClr val="FF0000"/>
                </a:solidFill>
                <a:effectLst/>
              </a:rPr>
              <a:t>採用序列組合弱學習機的思路</a:t>
            </a:r>
            <a:r>
              <a:rPr lang="zh-TW" altLang="en-US" sz="2000" b="0" dirty="0">
                <a:effectLst/>
              </a:rPr>
              <a:t>，算法是將很多個弱的分類器</a:t>
            </a:r>
            <a:r>
              <a:rPr lang="en-US" altLang="zh-TW" sz="2000" b="0" dirty="0">
                <a:effectLst/>
              </a:rPr>
              <a:t>(weak classifier)</a:t>
            </a:r>
            <a:r>
              <a:rPr lang="zh-TW" altLang="en-US" sz="2000" b="0" dirty="0">
                <a:effectLst/>
              </a:rPr>
              <a:t>進行合成變成一個強分類器</a:t>
            </a:r>
            <a:r>
              <a:rPr lang="en-US" altLang="zh-TW" sz="2000" b="0" dirty="0">
                <a:effectLst/>
              </a:rPr>
              <a:t>(Strong classifier)</a:t>
            </a:r>
            <a:r>
              <a:rPr lang="zh-TW" altLang="en-US" sz="2000" b="0" dirty="0">
                <a:effectLst/>
              </a:rPr>
              <a:t>，和</a:t>
            </a:r>
            <a:r>
              <a:rPr lang="en-US" altLang="zh-TW" sz="2000" b="0" dirty="0">
                <a:effectLst/>
              </a:rPr>
              <a:t>Bagging</a:t>
            </a:r>
            <a:r>
              <a:rPr lang="zh-TW" altLang="en-US" sz="2000" b="0" dirty="0">
                <a:effectLst/>
              </a:rPr>
              <a:t>不同的是分類器之間是有關聯性的，是透過將舊分類器的錯誤資料權重提高，然後再訓練新的分類器，這樣新的分類器就會學習到錯誤分類資料</a:t>
            </a:r>
            <a:r>
              <a:rPr lang="en-US" altLang="zh-TW" sz="2000" b="0" dirty="0">
                <a:effectLst/>
              </a:rPr>
              <a:t>(misclassified data)</a:t>
            </a:r>
            <a:r>
              <a:rPr lang="zh-TW" altLang="en-US" sz="2000" b="0" dirty="0">
                <a:effectLst/>
              </a:rPr>
              <a:t>的特性，進而提升分類結果。</a:t>
            </a:r>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r>
              <a:rPr lang="en-US" altLang="zh-TW" sz="2000" b="0" i="1" dirty="0">
                <a:effectLst/>
              </a:rPr>
              <a:t>Note: </a:t>
            </a:r>
            <a:r>
              <a:rPr lang="zh-TW" altLang="en-US" sz="2000" b="0" i="1" dirty="0">
                <a:effectLst/>
              </a:rPr>
              <a:t>由於</a:t>
            </a:r>
            <a:r>
              <a:rPr lang="en-US" altLang="zh-TW" sz="2000" b="0" i="1" dirty="0">
                <a:effectLst/>
              </a:rPr>
              <a:t>Boosting</a:t>
            </a:r>
            <a:r>
              <a:rPr lang="zh-TW" altLang="en-US" sz="2000" b="0" i="1" dirty="0">
                <a:effectLst/>
              </a:rPr>
              <a:t>將注意力集中在分類錯誤的資料上，因此</a:t>
            </a:r>
            <a:r>
              <a:rPr lang="en-US" altLang="zh-TW" sz="2000" b="0" i="1" dirty="0">
                <a:effectLst/>
              </a:rPr>
              <a:t>Boosting</a:t>
            </a:r>
            <a:r>
              <a:rPr lang="zh-TW" altLang="en-US" sz="2000" b="0" i="1" dirty="0">
                <a:effectLst/>
              </a:rPr>
              <a:t>對訓練資料的噪聲非常敏感，如果一筆訓練資料噪聲資料很多，那後面分類器都會集中在進行噪聲資料上分類，反而會影響最終的分類性能。</a:t>
            </a:r>
            <a:endParaRPr lang="zh-TW" altLang="en-US" sz="2000" b="0" dirty="0">
              <a:effectLst/>
            </a:endParaRPr>
          </a:p>
          <a:p>
            <a:endParaRPr lang="zh-TW" altLang="en-US" sz="2000" dirty="0"/>
          </a:p>
        </p:txBody>
      </p:sp>
      <p:pic>
        <p:nvPicPr>
          <p:cNvPr id="6" name="圖片 5"/>
          <p:cNvPicPr>
            <a:picLocks noChangeAspect="1"/>
          </p:cNvPicPr>
          <p:nvPr/>
        </p:nvPicPr>
        <p:blipFill>
          <a:blip r:embed="rId2"/>
          <a:stretch>
            <a:fillRect/>
          </a:stretch>
        </p:blipFill>
        <p:spPr>
          <a:xfrm>
            <a:off x="971599" y="2276872"/>
            <a:ext cx="7583961" cy="2952328"/>
          </a:xfrm>
          <a:prstGeom prst="rect">
            <a:avLst/>
          </a:prstGeom>
        </p:spPr>
      </p:pic>
    </p:spTree>
    <p:extLst>
      <p:ext uri="{BB962C8B-B14F-4D97-AF65-F5344CB8AC3E}">
        <p14:creationId xmlns:p14="http://schemas.microsoft.com/office/powerpoint/2010/main" val="229110096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Bagging</a:t>
            </a:r>
            <a:r>
              <a:rPr lang="zh-TW" altLang="en-US" dirty="0"/>
              <a:t>與</a:t>
            </a:r>
            <a:r>
              <a:rPr lang="en-US" altLang="zh-TW" dirty="0"/>
              <a:t>Boosting</a:t>
            </a:r>
            <a:r>
              <a:rPr lang="zh-TW" altLang="en-US" dirty="0"/>
              <a:t>的區別之處：</a:t>
            </a:r>
          </a:p>
        </p:txBody>
      </p:sp>
      <p:sp>
        <p:nvSpPr>
          <p:cNvPr id="3" name="內容版面配置區 2"/>
          <p:cNvSpPr>
            <a:spLocks noGrp="1"/>
          </p:cNvSpPr>
          <p:nvPr>
            <p:ph idx="1"/>
          </p:nvPr>
        </p:nvSpPr>
        <p:spPr>
          <a:xfrm>
            <a:off x="179388" y="1153790"/>
            <a:ext cx="8641084" cy="5443561"/>
          </a:xfrm>
        </p:spPr>
        <p:txBody>
          <a:bodyPr/>
          <a:lstStyle/>
          <a:p>
            <a:pPr algn="l"/>
            <a:r>
              <a:rPr lang="zh-TW" altLang="en-US" sz="2000" dirty="0">
                <a:solidFill>
                  <a:srgbClr val="292929"/>
                </a:solidFill>
                <a:effectLst/>
                <a:latin typeface="sohne"/>
              </a:rPr>
              <a:t>訓練樣本</a:t>
            </a:r>
            <a:r>
              <a:rPr lang="en-US" altLang="zh-TW" sz="2000" dirty="0">
                <a:solidFill>
                  <a:srgbClr val="292929"/>
                </a:solidFill>
                <a:effectLst/>
                <a:latin typeface="sohne"/>
              </a:rPr>
              <a:t>:</a:t>
            </a:r>
            <a:endParaRPr lang="zh-TW" altLang="en-US" sz="2000" b="0" dirty="0">
              <a:solidFill>
                <a:srgbClr val="292929"/>
              </a:solidFill>
              <a:effectLst/>
              <a:latin typeface="sohne"/>
            </a:endParaRPr>
          </a:p>
          <a:p>
            <a:pPr marL="342900" indent="-342900" algn="l">
              <a:buFont typeface="Arial" panose="020B0604020202020204" pitchFamily="34" charset="0"/>
              <a:buChar char="•"/>
            </a:pPr>
            <a:r>
              <a:rPr lang="en-US" altLang="zh-TW" sz="2000" dirty="0">
                <a:solidFill>
                  <a:srgbClr val="292929"/>
                </a:solidFill>
                <a:effectLst/>
                <a:latin typeface="charter"/>
              </a:rPr>
              <a:t>Bagging</a:t>
            </a:r>
            <a:r>
              <a:rPr lang="en-US" altLang="zh-TW" sz="2000" b="0" dirty="0">
                <a:solidFill>
                  <a:srgbClr val="292929"/>
                </a:solidFill>
                <a:effectLst/>
                <a:latin typeface="charter"/>
              </a:rPr>
              <a:t>: </a:t>
            </a:r>
            <a:r>
              <a:rPr lang="zh-TW" altLang="en-US" sz="2000" b="0" dirty="0">
                <a:solidFill>
                  <a:srgbClr val="292929"/>
                </a:solidFill>
                <a:effectLst/>
                <a:latin typeface="charter"/>
              </a:rPr>
              <a:t>每一次的訓練集是隨機抽取</a:t>
            </a:r>
            <a:r>
              <a:rPr lang="en-US" altLang="zh-TW" sz="2000" b="0" dirty="0">
                <a:solidFill>
                  <a:srgbClr val="292929"/>
                </a:solidFill>
                <a:effectLst/>
                <a:latin typeface="charter"/>
              </a:rPr>
              <a:t>(</a:t>
            </a:r>
            <a:r>
              <a:rPr lang="zh-TW" altLang="en-US" sz="2000" b="0" dirty="0">
                <a:solidFill>
                  <a:srgbClr val="292929"/>
                </a:solidFill>
                <a:effectLst/>
                <a:latin typeface="charter"/>
              </a:rPr>
              <a:t>每個樣本權重一致</a:t>
            </a:r>
            <a:r>
              <a:rPr lang="en-US" altLang="zh-TW" sz="2000" b="0" dirty="0">
                <a:solidFill>
                  <a:srgbClr val="292929"/>
                </a:solidFill>
                <a:effectLst/>
                <a:latin typeface="charter"/>
              </a:rPr>
              <a:t>)</a:t>
            </a:r>
            <a:r>
              <a:rPr lang="zh-TW" altLang="en-US" sz="2000" b="0" dirty="0">
                <a:solidFill>
                  <a:srgbClr val="292929"/>
                </a:solidFill>
                <a:effectLst/>
                <a:latin typeface="charter"/>
              </a:rPr>
              <a:t>，抽出可放回，以獨立同分布選取的訓練樣本子集訓練弱分類器。</a:t>
            </a:r>
          </a:p>
          <a:p>
            <a:pPr marL="342900" indent="-342900" algn="l">
              <a:buFont typeface="Arial" panose="020B0604020202020204" pitchFamily="34" charset="0"/>
              <a:buChar char="•"/>
            </a:pPr>
            <a:r>
              <a:rPr lang="en-US" altLang="zh-TW" sz="2000" dirty="0">
                <a:solidFill>
                  <a:srgbClr val="292929"/>
                </a:solidFill>
                <a:effectLst/>
                <a:latin typeface="charter"/>
              </a:rPr>
              <a:t>Boosting</a:t>
            </a:r>
            <a:r>
              <a:rPr lang="en-US" altLang="zh-TW" sz="2000" b="0" dirty="0">
                <a:solidFill>
                  <a:srgbClr val="292929"/>
                </a:solidFill>
                <a:effectLst/>
                <a:latin typeface="charter"/>
              </a:rPr>
              <a:t>: </a:t>
            </a:r>
            <a:r>
              <a:rPr lang="zh-TW" altLang="en-US" sz="2000" b="0" dirty="0">
                <a:solidFill>
                  <a:srgbClr val="292929"/>
                </a:solidFill>
                <a:effectLst/>
                <a:latin typeface="charter"/>
              </a:rPr>
              <a:t>每一次的訓練集不變，訓練集之間的選擇不是獨立的，每一是選擇的訓練集都是依賴上一次學習得結果，根據錯誤率</a:t>
            </a:r>
            <a:r>
              <a:rPr lang="en-US" altLang="zh-TW" sz="2000" b="0" dirty="0">
                <a:solidFill>
                  <a:srgbClr val="292929"/>
                </a:solidFill>
                <a:effectLst/>
                <a:latin typeface="charter"/>
              </a:rPr>
              <a:t>(</a:t>
            </a:r>
            <a:r>
              <a:rPr lang="zh-TW" altLang="en-US" sz="2000" b="0" dirty="0">
                <a:solidFill>
                  <a:srgbClr val="292929"/>
                </a:solidFill>
                <a:effectLst/>
                <a:latin typeface="charter"/>
              </a:rPr>
              <a:t>給予訓練樣本不同的權重</a:t>
            </a:r>
            <a:r>
              <a:rPr lang="en-US" altLang="zh-TW" sz="2000" b="0" dirty="0">
                <a:solidFill>
                  <a:srgbClr val="292929"/>
                </a:solidFill>
                <a:effectLst/>
                <a:latin typeface="charter"/>
              </a:rPr>
              <a:t>)</a:t>
            </a:r>
            <a:r>
              <a:rPr lang="zh-TW" altLang="en-US" sz="2000" b="0" dirty="0">
                <a:solidFill>
                  <a:srgbClr val="292929"/>
                </a:solidFill>
                <a:effectLst/>
                <a:latin typeface="charter"/>
              </a:rPr>
              <a:t>取樣。</a:t>
            </a:r>
            <a:endParaRPr lang="en-US" altLang="zh-TW" sz="2000" b="0" dirty="0">
              <a:solidFill>
                <a:srgbClr val="292929"/>
              </a:solidFill>
              <a:effectLst/>
              <a:latin typeface="charter"/>
            </a:endParaRPr>
          </a:p>
          <a:p>
            <a:pPr algn="l"/>
            <a:endParaRPr lang="zh-TW" altLang="en-US" sz="2000" b="0" dirty="0">
              <a:solidFill>
                <a:srgbClr val="292929"/>
              </a:solidFill>
              <a:effectLst/>
              <a:latin typeface="charter"/>
            </a:endParaRPr>
          </a:p>
          <a:p>
            <a:pPr algn="l"/>
            <a:r>
              <a:rPr lang="zh-TW" altLang="en-US" sz="2000" dirty="0">
                <a:solidFill>
                  <a:srgbClr val="292929"/>
                </a:solidFill>
                <a:effectLst/>
                <a:latin typeface="sohne"/>
              </a:rPr>
              <a:t>分類器</a:t>
            </a:r>
            <a:r>
              <a:rPr lang="en-US" altLang="zh-TW" sz="2000" dirty="0">
                <a:solidFill>
                  <a:srgbClr val="292929"/>
                </a:solidFill>
                <a:effectLst/>
                <a:latin typeface="sohne"/>
              </a:rPr>
              <a:t>:</a:t>
            </a:r>
            <a:endParaRPr lang="zh-TW" altLang="en-US" sz="2000" b="0" dirty="0">
              <a:solidFill>
                <a:srgbClr val="292929"/>
              </a:solidFill>
              <a:effectLst/>
              <a:latin typeface="sohne"/>
            </a:endParaRPr>
          </a:p>
          <a:p>
            <a:pPr marL="342900" indent="-342900" algn="l">
              <a:buFont typeface="Arial" panose="020B0604020202020204" pitchFamily="34" charset="0"/>
              <a:buChar char="•"/>
            </a:pPr>
            <a:r>
              <a:rPr lang="en-US" altLang="zh-TW" sz="2000" dirty="0">
                <a:solidFill>
                  <a:srgbClr val="292929"/>
                </a:solidFill>
                <a:effectLst/>
                <a:latin typeface="charter"/>
              </a:rPr>
              <a:t>Bagging</a:t>
            </a:r>
            <a:r>
              <a:rPr lang="en-US" altLang="zh-TW" sz="2000" b="0" dirty="0">
                <a:solidFill>
                  <a:srgbClr val="292929"/>
                </a:solidFill>
                <a:effectLst/>
                <a:latin typeface="charter"/>
              </a:rPr>
              <a:t>: </a:t>
            </a:r>
            <a:r>
              <a:rPr lang="zh-TW" altLang="en-US" sz="2000" b="0" dirty="0">
                <a:solidFill>
                  <a:srgbClr val="292929"/>
                </a:solidFill>
                <a:effectLst/>
                <a:latin typeface="charter"/>
              </a:rPr>
              <a:t>每個分類器的權重相等。</a:t>
            </a:r>
          </a:p>
          <a:p>
            <a:pPr marL="342900" indent="-342900" algn="l">
              <a:buFont typeface="Arial" panose="020B0604020202020204" pitchFamily="34" charset="0"/>
              <a:buChar char="•"/>
            </a:pPr>
            <a:r>
              <a:rPr lang="en-US" altLang="zh-TW" sz="2000" dirty="0">
                <a:solidFill>
                  <a:srgbClr val="292929"/>
                </a:solidFill>
                <a:effectLst/>
                <a:latin typeface="charter"/>
              </a:rPr>
              <a:t>Boosting</a:t>
            </a:r>
            <a:r>
              <a:rPr lang="en-US" altLang="zh-TW" sz="2000" b="0" dirty="0">
                <a:solidFill>
                  <a:srgbClr val="292929"/>
                </a:solidFill>
                <a:effectLst/>
                <a:latin typeface="charter"/>
              </a:rPr>
              <a:t>: </a:t>
            </a:r>
            <a:r>
              <a:rPr lang="zh-TW" altLang="en-US" sz="2000" b="0" dirty="0">
                <a:solidFill>
                  <a:srgbClr val="292929"/>
                </a:solidFill>
                <a:effectLst/>
                <a:latin typeface="charter"/>
              </a:rPr>
              <a:t>每個弱分類器都有相應的權重，對於分類誤差小的分類器會有更大的權重。</a:t>
            </a:r>
            <a:endParaRPr lang="en-US" altLang="zh-TW" sz="2000" b="0" dirty="0">
              <a:solidFill>
                <a:srgbClr val="292929"/>
              </a:solidFill>
              <a:effectLst/>
              <a:latin typeface="charter"/>
            </a:endParaRPr>
          </a:p>
          <a:p>
            <a:pPr algn="l"/>
            <a:endParaRPr lang="zh-TW" altLang="en-US" sz="2000" b="0" dirty="0">
              <a:solidFill>
                <a:srgbClr val="292929"/>
              </a:solidFill>
              <a:effectLst/>
              <a:latin typeface="charter"/>
            </a:endParaRPr>
          </a:p>
          <a:p>
            <a:pPr algn="l"/>
            <a:r>
              <a:rPr lang="zh-TW" altLang="en-US" sz="2000" dirty="0">
                <a:solidFill>
                  <a:srgbClr val="292929"/>
                </a:solidFill>
                <a:effectLst/>
                <a:latin typeface="sohne"/>
              </a:rPr>
              <a:t>每個分類器的取得</a:t>
            </a:r>
            <a:r>
              <a:rPr lang="en-US" altLang="zh-TW" sz="2000" dirty="0">
                <a:solidFill>
                  <a:srgbClr val="292929"/>
                </a:solidFill>
                <a:effectLst/>
                <a:latin typeface="sohne"/>
              </a:rPr>
              <a:t>:</a:t>
            </a:r>
            <a:endParaRPr lang="zh-TW" altLang="en-US" sz="2000" b="0" dirty="0">
              <a:solidFill>
                <a:srgbClr val="292929"/>
              </a:solidFill>
              <a:effectLst/>
              <a:latin typeface="sohne"/>
            </a:endParaRPr>
          </a:p>
          <a:p>
            <a:pPr marL="342900" indent="-342900" algn="l">
              <a:buFont typeface="Arial" panose="020B0604020202020204" pitchFamily="34" charset="0"/>
              <a:buChar char="•"/>
            </a:pPr>
            <a:r>
              <a:rPr lang="en-US" altLang="zh-TW" sz="2000" dirty="0">
                <a:solidFill>
                  <a:srgbClr val="292929"/>
                </a:solidFill>
                <a:effectLst/>
                <a:latin typeface="charter"/>
              </a:rPr>
              <a:t>Bagging</a:t>
            </a:r>
            <a:r>
              <a:rPr lang="en-US" altLang="zh-TW" sz="2000" b="0" dirty="0">
                <a:solidFill>
                  <a:srgbClr val="292929"/>
                </a:solidFill>
                <a:effectLst/>
                <a:latin typeface="charter"/>
              </a:rPr>
              <a:t>: </a:t>
            </a:r>
            <a:r>
              <a:rPr lang="zh-TW" altLang="en-US" sz="2000" b="0" dirty="0">
                <a:solidFill>
                  <a:srgbClr val="292929"/>
                </a:solidFill>
                <a:effectLst/>
                <a:latin typeface="charter"/>
              </a:rPr>
              <a:t>每個分類器可以並行生成。</a:t>
            </a:r>
          </a:p>
          <a:p>
            <a:pPr marL="342900" indent="-342900" algn="l">
              <a:buFont typeface="Arial" panose="020B0604020202020204" pitchFamily="34" charset="0"/>
              <a:buChar char="•"/>
            </a:pPr>
            <a:r>
              <a:rPr lang="en-US" altLang="zh-TW" sz="2000" dirty="0">
                <a:solidFill>
                  <a:srgbClr val="292929"/>
                </a:solidFill>
                <a:effectLst/>
                <a:latin typeface="charter"/>
              </a:rPr>
              <a:t>Boosting</a:t>
            </a:r>
            <a:r>
              <a:rPr lang="en-US" altLang="zh-TW" sz="2000" b="0" dirty="0">
                <a:solidFill>
                  <a:srgbClr val="292929"/>
                </a:solidFill>
                <a:effectLst/>
                <a:latin typeface="charter"/>
              </a:rPr>
              <a:t>: </a:t>
            </a:r>
            <a:r>
              <a:rPr lang="zh-TW" altLang="en-US" sz="2000" b="0" dirty="0">
                <a:solidFill>
                  <a:srgbClr val="292929"/>
                </a:solidFill>
                <a:effectLst/>
                <a:latin typeface="charter"/>
              </a:rPr>
              <a:t>每個弱分類器只能依賴上一次的分類器順序生成。</a:t>
            </a:r>
          </a:p>
          <a:p>
            <a:endParaRPr lang="zh-TW" altLang="en-US" dirty="0"/>
          </a:p>
        </p:txBody>
      </p:sp>
    </p:spTree>
    <p:extLst>
      <p:ext uri="{BB962C8B-B14F-4D97-AF65-F5344CB8AC3E}">
        <p14:creationId xmlns:p14="http://schemas.microsoft.com/office/powerpoint/2010/main" val="84239922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260648"/>
            <a:ext cx="8264525" cy="5040312"/>
          </a:xfrm>
        </p:spPr>
        <p:txBody>
          <a:bodyPr/>
          <a:lstStyle/>
          <a:p>
            <a:r>
              <a:rPr lang="en-US" altLang="zh-TW" dirty="0">
                <a:effectLst/>
              </a:rPr>
              <a:t>Stacking (</a:t>
            </a:r>
            <a:r>
              <a:rPr lang="zh-TW" altLang="en-US" dirty="0">
                <a:effectLst/>
              </a:rPr>
              <a:t>堆疊法</a:t>
            </a:r>
            <a:r>
              <a:rPr lang="en-US" altLang="zh-TW" dirty="0">
                <a:effectLst/>
              </a:rPr>
              <a:t>)</a:t>
            </a:r>
          </a:p>
          <a:p>
            <a:r>
              <a:rPr lang="en-US" altLang="zh-TW" sz="2000" b="0" dirty="0">
                <a:effectLst/>
              </a:rPr>
              <a:t>Stacking was invented in 1992 by </a:t>
            </a:r>
            <a:r>
              <a:rPr lang="en-US" altLang="zh-TW" sz="2000" b="0" dirty="0" err="1">
                <a:effectLst/>
              </a:rPr>
              <a:t>Wolpert</a:t>
            </a:r>
            <a:r>
              <a:rPr lang="en-US" altLang="zh-TW" sz="2000" b="0" dirty="0">
                <a:effectLst/>
              </a:rPr>
              <a:t>.</a:t>
            </a:r>
          </a:p>
          <a:p>
            <a:r>
              <a:rPr lang="en-US" altLang="zh-TW" sz="2000" b="0" dirty="0">
                <a:effectLst/>
              </a:rPr>
              <a:t>Stacking 4 steps:</a:t>
            </a:r>
          </a:p>
          <a:p>
            <a:endParaRPr lang="en-US" altLang="zh-TW" sz="2000" b="0" dirty="0">
              <a:effectLst/>
            </a:endParaRPr>
          </a:p>
          <a:p>
            <a:pPr marL="342900" indent="-342900">
              <a:buFont typeface="Arial" panose="020B0604020202020204" pitchFamily="34" charset="0"/>
              <a:buChar char="•"/>
            </a:pPr>
            <a:r>
              <a:rPr lang="en-US" altLang="zh-TW" sz="2000" b="0" dirty="0">
                <a:effectLst/>
              </a:rPr>
              <a:t>Create train and validation sets (splitting)</a:t>
            </a:r>
          </a:p>
          <a:p>
            <a:pPr marL="342900" indent="-342900">
              <a:buFont typeface="Arial" panose="020B0604020202020204" pitchFamily="34" charset="0"/>
              <a:buChar char="•"/>
            </a:pPr>
            <a:r>
              <a:rPr lang="en-US" altLang="zh-TW" sz="2000" dirty="0">
                <a:effectLst/>
              </a:rPr>
              <a:t>Train</a:t>
            </a:r>
            <a:r>
              <a:rPr lang="en-US" altLang="zh-TW" sz="2000" b="0" dirty="0">
                <a:effectLst/>
              </a:rPr>
              <a:t> based models on </a:t>
            </a:r>
            <a:r>
              <a:rPr lang="en-US" altLang="zh-TW" sz="2000" dirty="0">
                <a:effectLst/>
              </a:rPr>
              <a:t>train set</a:t>
            </a:r>
            <a:endParaRPr lang="en-US" altLang="zh-TW" sz="2000" b="0" dirty="0">
              <a:effectLst/>
            </a:endParaRPr>
          </a:p>
          <a:p>
            <a:pPr marL="342900" indent="-342900">
              <a:buFont typeface="Arial" panose="020B0604020202020204" pitchFamily="34" charset="0"/>
              <a:buChar char="•"/>
            </a:pPr>
            <a:r>
              <a:rPr lang="en-US" altLang="zh-TW" sz="2000" dirty="0">
                <a:effectLst/>
              </a:rPr>
              <a:t>Predict</a:t>
            </a:r>
            <a:r>
              <a:rPr lang="en-US" altLang="zh-TW" sz="2000" b="0" dirty="0">
                <a:effectLst/>
              </a:rPr>
              <a:t> using based models on </a:t>
            </a:r>
            <a:r>
              <a:rPr lang="en-US" altLang="zh-TW" sz="2000" dirty="0">
                <a:effectLst/>
              </a:rPr>
              <a:t>validation set</a:t>
            </a:r>
            <a:endParaRPr lang="en-US" altLang="zh-TW" sz="2000" b="0" dirty="0">
              <a:effectLst/>
            </a:endParaRPr>
          </a:p>
          <a:p>
            <a:pPr marL="342900" indent="-342900">
              <a:buFont typeface="Arial" panose="020B0604020202020204" pitchFamily="34" charset="0"/>
              <a:buChar char="•"/>
            </a:pPr>
            <a:r>
              <a:rPr lang="en-US" altLang="zh-TW" sz="2000" b="0" dirty="0">
                <a:effectLst/>
              </a:rPr>
              <a:t>Stack predictions of base models to train high level models (</a:t>
            </a:r>
            <a:r>
              <a:rPr lang="en-US" altLang="zh-TW" sz="2000" dirty="0">
                <a:effectLst/>
              </a:rPr>
              <a:t>meta models </a:t>
            </a:r>
            <a:r>
              <a:rPr lang="en-US" altLang="zh-TW" sz="2000" b="0" dirty="0">
                <a:effectLst/>
              </a:rPr>
              <a:t>)</a:t>
            </a:r>
          </a:p>
          <a:p>
            <a:endParaRPr lang="zh-TW" altLang="en-US" dirty="0"/>
          </a:p>
        </p:txBody>
      </p:sp>
      <p:pic>
        <p:nvPicPr>
          <p:cNvPr id="4" name="圖片 3"/>
          <p:cNvPicPr>
            <a:picLocks noChangeAspect="1"/>
          </p:cNvPicPr>
          <p:nvPr/>
        </p:nvPicPr>
        <p:blipFill>
          <a:blip r:embed="rId2"/>
          <a:stretch>
            <a:fillRect/>
          </a:stretch>
        </p:blipFill>
        <p:spPr>
          <a:xfrm>
            <a:off x="179512" y="3933056"/>
            <a:ext cx="3141906" cy="2304380"/>
          </a:xfrm>
          <a:prstGeom prst="rect">
            <a:avLst/>
          </a:prstGeom>
        </p:spPr>
      </p:pic>
      <p:pic>
        <p:nvPicPr>
          <p:cNvPr id="5" name="圖片 4"/>
          <p:cNvPicPr>
            <a:picLocks noChangeAspect="1"/>
          </p:cNvPicPr>
          <p:nvPr/>
        </p:nvPicPr>
        <p:blipFill>
          <a:blip r:embed="rId3"/>
          <a:stretch>
            <a:fillRect/>
          </a:stretch>
        </p:blipFill>
        <p:spPr>
          <a:xfrm>
            <a:off x="3851920" y="3140968"/>
            <a:ext cx="4982460" cy="3611141"/>
          </a:xfrm>
          <a:prstGeom prst="rect">
            <a:avLst/>
          </a:prstGeom>
        </p:spPr>
      </p:pic>
      <p:sp>
        <p:nvSpPr>
          <p:cNvPr id="6" name="矩形 5"/>
          <p:cNvSpPr/>
          <p:nvPr/>
        </p:nvSpPr>
        <p:spPr>
          <a:xfrm>
            <a:off x="4932040" y="271155"/>
            <a:ext cx="4104456" cy="2031325"/>
          </a:xfrm>
          <a:prstGeom prst="rect">
            <a:avLst/>
          </a:prstGeom>
        </p:spPr>
        <p:txBody>
          <a:bodyPr wrap="square">
            <a:spAutoFit/>
          </a:bodyPr>
          <a:lstStyle/>
          <a:p>
            <a:pPr marL="285750" indent="-285750">
              <a:buFont typeface="Arial" panose="020B0604020202020204" pitchFamily="34" charset="0"/>
              <a:buChar char="•"/>
            </a:pPr>
            <a:r>
              <a:rPr lang="zh-TW" altLang="en-US" sz="1400" dirty="0">
                <a:latin typeface="+mn-ea"/>
                <a:ea typeface="+mn-ea"/>
              </a:rPr>
              <a:t>使用 </a:t>
            </a:r>
            <a:r>
              <a:rPr lang="en-US" altLang="zh-TW" sz="1400" dirty="0">
                <a:latin typeface="+mn-ea"/>
                <a:ea typeface="+mn-ea"/>
              </a:rPr>
              <a:t>Stacking </a:t>
            </a:r>
            <a:r>
              <a:rPr lang="zh-TW" altLang="en-US" sz="1400" dirty="0">
                <a:latin typeface="+mn-ea"/>
                <a:ea typeface="+mn-ea"/>
              </a:rPr>
              <a:t>方法</a:t>
            </a:r>
            <a:r>
              <a:rPr lang="en-US" altLang="zh-TW" sz="1400" dirty="0">
                <a:latin typeface="+mn-ea"/>
                <a:ea typeface="+mn-ea"/>
              </a:rPr>
              <a:t>.</a:t>
            </a:r>
            <a:r>
              <a:rPr lang="zh-TW" altLang="en-US" sz="1400" dirty="0">
                <a:latin typeface="+mn-ea"/>
                <a:ea typeface="+mn-ea"/>
              </a:rPr>
              <a:t>把 </a:t>
            </a:r>
            <a:r>
              <a:rPr lang="en-US" altLang="zh-TW" sz="1400" dirty="0">
                <a:latin typeface="+mn-ea"/>
                <a:ea typeface="+mn-ea"/>
              </a:rPr>
              <a:t>training data </a:t>
            </a:r>
            <a:r>
              <a:rPr lang="zh-TW" altLang="en-US" sz="1400" dirty="0">
                <a:latin typeface="+mn-ea"/>
                <a:ea typeface="+mn-ea"/>
              </a:rPr>
              <a:t>切成兩部分</a:t>
            </a:r>
          </a:p>
          <a:p>
            <a:pPr marL="285750" indent="-285750">
              <a:buFont typeface="Arial" panose="020B0604020202020204" pitchFamily="34" charset="0"/>
              <a:buChar char="•"/>
            </a:pPr>
            <a:r>
              <a:rPr lang="zh-TW" altLang="en-US" sz="1400" dirty="0">
                <a:latin typeface="+mn-ea"/>
                <a:ea typeface="+mn-ea"/>
              </a:rPr>
              <a:t>一部分拿來 </a:t>
            </a:r>
            <a:r>
              <a:rPr lang="en-US" altLang="zh-TW" sz="1400" dirty="0">
                <a:latin typeface="+mn-ea"/>
                <a:ea typeface="+mn-ea"/>
              </a:rPr>
              <a:t>Learn </a:t>
            </a:r>
            <a:r>
              <a:rPr lang="zh-TW" altLang="en-US" sz="1400" dirty="0">
                <a:latin typeface="+mn-ea"/>
                <a:ea typeface="+mn-ea"/>
              </a:rPr>
              <a:t>前面的 </a:t>
            </a:r>
            <a:r>
              <a:rPr lang="en-US" altLang="zh-TW" sz="1400" dirty="0">
                <a:latin typeface="+mn-ea"/>
                <a:ea typeface="+mn-ea"/>
              </a:rPr>
              <a:t>classifier, </a:t>
            </a:r>
            <a:r>
              <a:rPr lang="zh-TW" altLang="en-US" sz="1400" dirty="0">
                <a:latin typeface="+mn-ea"/>
                <a:ea typeface="+mn-ea"/>
              </a:rPr>
              <a:t>另一部分拿來 </a:t>
            </a:r>
            <a:r>
              <a:rPr lang="en-US" altLang="zh-TW" sz="1400" dirty="0">
                <a:latin typeface="+mn-ea"/>
                <a:ea typeface="+mn-ea"/>
              </a:rPr>
              <a:t>train </a:t>
            </a:r>
            <a:r>
              <a:rPr lang="zh-TW" altLang="en-US" sz="1400" dirty="0">
                <a:latin typeface="+mn-ea"/>
                <a:ea typeface="+mn-ea"/>
              </a:rPr>
              <a:t>後面的 </a:t>
            </a:r>
            <a:r>
              <a:rPr lang="en-US" altLang="zh-TW" sz="1400" dirty="0">
                <a:latin typeface="+mn-ea"/>
                <a:ea typeface="+mn-ea"/>
              </a:rPr>
              <a:t>Final Classifier </a:t>
            </a:r>
          </a:p>
          <a:p>
            <a:pPr marL="285750" indent="-285750">
              <a:buFont typeface="Arial" panose="020B0604020202020204" pitchFamily="34" charset="0"/>
              <a:buChar char="•"/>
            </a:pPr>
            <a:endParaRPr lang="en-US" altLang="zh-TW" sz="1400" dirty="0">
              <a:latin typeface="+mn-ea"/>
              <a:ea typeface="+mn-ea"/>
            </a:endParaRPr>
          </a:p>
          <a:p>
            <a:pPr marL="285750" indent="-285750">
              <a:buFont typeface="Arial" panose="020B0604020202020204" pitchFamily="34" charset="0"/>
              <a:buChar char="•"/>
            </a:pPr>
            <a:r>
              <a:rPr lang="en-US" altLang="zh-TW" sz="1400" dirty="0">
                <a:latin typeface="+mn-ea"/>
                <a:ea typeface="+mn-ea"/>
              </a:rPr>
              <a:t>Final Classifier </a:t>
            </a:r>
            <a:r>
              <a:rPr lang="zh-TW" altLang="en-US" sz="1400" dirty="0">
                <a:latin typeface="+mn-ea"/>
                <a:ea typeface="+mn-ea"/>
              </a:rPr>
              <a:t>可以不用太複雜，倘若前面的都太複雜了，那最後的  </a:t>
            </a:r>
            <a:r>
              <a:rPr lang="en-US" altLang="zh-TW" sz="1400" dirty="0">
                <a:latin typeface="+mn-ea"/>
                <a:ea typeface="+mn-ea"/>
              </a:rPr>
              <a:t>Final Classifier </a:t>
            </a:r>
            <a:r>
              <a:rPr lang="zh-TW" altLang="en-US" sz="1400" dirty="0">
                <a:latin typeface="+mn-ea"/>
                <a:ea typeface="+mn-ea"/>
              </a:rPr>
              <a:t>可以是單純的 </a:t>
            </a:r>
            <a:r>
              <a:rPr lang="en-US" altLang="zh-TW" sz="1400" dirty="0">
                <a:latin typeface="+mn-ea"/>
                <a:ea typeface="+mn-ea"/>
              </a:rPr>
              <a:t>Logistic regression </a:t>
            </a:r>
            <a:r>
              <a:rPr lang="zh-TW" altLang="en-US" sz="1400" dirty="0">
                <a:latin typeface="+mn-ea"/>
                <a:ea typeface="+mn-ea"/>
              </a:rPr>
              <a:t>就可以了</a:t>
            </a:r>
          </a:p>
        </p:txBody>
      </p:sp>
    </p:spTree>
    <p:extLst>
      <p:ext uri="{BB962C8B-B14F-4D97-AF65-F5344CB8AC3E}">
        <p14:creationId xmlns:p14="http://schemas.microsoft.com/office/powerpoint/2010/main" val="234313744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88640"/>
            <a:ext cx="8641084" cy="720725"/>
          </a:xfrm>
        </p:spPr>
        <p:txBody>
          <a:bodyPr/>
          <a:lstStyle/>
          <a:p>
            <a:r>
              <a:rPr lang="en-US" altLang="zh-TW" sz="2800" dirty="0"/>
              <a:t>3. Regularization based on error function methods</a:t>
            </a:r>
            <a:endParaRPr lang="zh-TW" altLang="en-US" sz="2800" dirty="0"/>
          </a:p>
        </p:txBody>
      </p:sp>
      <p:sp>
        <p:nvSpPr>
          <p:cNvPr id="3" name="內容版面配置區 2"/>
          <p:cNvSpPr>
            <a:spLocks noGrp="1"/>
          </p:cNvSpPr>
          <p:nvPr>
            <p:ph idx="1"/>
          </p:nvPr>
        </p:nvSpPr>
        <p:spPr>
          <a:xfrm>
            <a:off x="179388" y="1153791"/>
            <a:ext cx="8713092" cy="5040312"/>
          </a:xfrm>
        </p:spPr>
        <p:txBody>
          <a:bodyPr/>
          <a:lstStyle/>
          <a:p>
            <a:pPr marL="342900" indent="-342900" algn="l">
              <a:buFont typeface="Arial" panose="020B0604020202020204" pitchFamily="34" charset="0"/>
              <a:buChar char="•"/>
            </a:pPr>
            <a:r>
              <a:rPr lang="en-US" altLang="zh-TW" dirty="0"/>
              <a:t>The error function E typical examples are MSE (mean squared error) (for regression) or cross-entropy (for classification).</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r>
              <a:rPr lang="en-US" altLang="zh-TW" dirty="0"/>
              <a:t>Different error functions we select have a regularizing effect in comparison to others.   </a:t>
            </a:r>
            <a:r>
              <a:rPr lang="zh-TW" altLang="en-US" dirty="0"/>
              <a:t>選擇不同的</a:t>
            </a:r>
            <a:r>
              <a:rPr lang="en-US" altLang="zh-TW" dirty="0"/>
              <a:t>error function. </a:t>
            </a:r>
            <a:r>
              <a:rPr lang="zh-TW" altLang="en-US" dirty="0"/>
              <a:t>本身有不同的正則化效果</a:t>
            </a:r>
            <a:r>
              <a:rPr lang="en-US" altLang="zh-TW" dirty="0"/>
              <a:t>.</a:t>
            </a:r>
          </a:p>
          <a:p>
            <a:endParaRPr lang="en-US" altLang="zh-TW" dirty="0"/>
          </a:p>
          <a:p>
            <a:pPr marL="342900" indent="-342900">
              <a:buFont typeface="Arial" panose="020B0604020202020204" pitchFamily="34" charset="0"/>
              <a:buChar char="•"/>
            </a:pPr>
            <a:r>
              <a:rPr lang="en-US" altLang="zh-TW" dirty="0"/>
              <a:t>Error function is dependent on targets t.</a:t>
            </a:r>
            <a:endParaRPr lang="zh-TW" altLang="en-US" dirty="0"/>
          </a:p>
        </p:txBody>
      </p:sp>
    </p:spTree>
    <p:extLst>
      <p:ext uri="{BB962C8B-B14F-4D97-AF65-F5344CB8AC3E}">
        <p14:creationId xmlns:p14="http://schemas.microsoft.com/office/powerpoint/2010/main" val="421441519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 Regularization term R methods</a:t>
            </a:r>
            <a:endParaRPr lang="zh-TW" altLang="en-US" dirty="0"/>
          </a:p>
        </p:txBody>
      </p:sp>
      <p:sp>
        <p:nvSpPr>
          <p:cNvPr id="3" name="內容版面配置區 2"/>
          <p:cNvSpPr>
            <a:spLocks noGrp="1"/>
          </p:cNvSpPr>
          <p:nvPr>
            <p:ph idx="1"/>
          </p:nvPr>
        </p:nvSpPr>
        <p:spPr>
          <a:xfrm>
            <a:off x="179388" y="1153791"/>
            <a:ext cx="8857108" cy="5040312"/>
          </a:xfrm>
        </p:spPr>
        <p:txBody>
          <a:bodyPr/>
          <a:lstStyle/>
          <a:p>
            <a:pPr algn="l"/>
            <a:r>
              <a:rPr lang="en-US" altLang="zh-TW" dirty="0"/>
              <a:t>R  is independent of targets. I will mention three types of regularization.</a:t>
            </a:r>
          </a:p>
          <a:p>
            <a:pPr algn="l"/>
            <a:endParaRPr lang="en-US" altLang="zh-TW" dirty="0"/>
          </a:p>
          <a:p>
            <a:pPr marL="342900" indent="-342900" algn="l">
              <a:buFont typeface="Arial" panose="020B0604020202020204" pitchFamily="34" charset="0"/>
              <a:buChar char="•"/>
            </a:pPr>
            <a:r>
              <a:rPr lang="en-US" altLang="zh-TW" dirty="0">
                <a:effectLst/>
              </a:rPr>
              <a:t>L1 regularization</a:t>
            </a:r>
            <a:r>
              <a:rPr lang="zh-TW" altLang="en-US" dirty="0">
                <a:effectLst/>
              </a:rPr>
              <a:t>： </a:t>
            </a:r>
            <a:r>
              <a:rPr lang="en-US" altLang="zh-TW" b="0" dirty="0">
                <a:effectLst/>
              </a:rPr>
              <a:t>A regression model that uses </a:t>
            </a:r>
            <a:r>
              <a:rPr lang="en-US" altLang="zh-TW" b="0" dirty="0">
                <a:solidFill>
                  <a:srgbClr val="FF0000"/>
                </a:solidFill>
                <a:effectLst/>
              </a:rPr>
              <a:t>L1 norm </a:t>
            </a:r>
            <a:r>
              <a:rPr lang="en-US" altLang="zh-TW" b="0" dirty="0">
                <a:effectLst/>
              </a:rPr>
              <a:t>regularization technique is sometimes called </a:t>
            </a:r>
            <a:r>
              <a:rPr lang="en-US" altLang="zh-TW" b="0" dirty="0">
                <a:solidFill>
                  <a:srgbClr val="FF0000"/>
                </a:solidFill>
                <a:effectLst/>
              </a:rPr>
              <a:t>Lasso Regression.</a:t>
            </a:r>
            <a:endParaRPr lang="en-US" altLang="zh-TW" dirty="0">
              <a:solidFill>
                <a:srgbClr val="FF0000"/>
              </a:solidFill>
              <a:effectLst/>
            </a:endParaRPr>
          </a:p>
          <a:p>
            <a:pPr marL="342900" indent="-342900">
              <a:buFont typeface="Arial" panose="020B0604020202020204" pitchFamily="34" charset="0"/>
              <a:buChar char="•"/>
            </a:pPr>
            <a:r>
              <a:rPr lang="en-US" altLang="zh-TW" dirty="0">
                <a:effectLst/>
              </a:rPr>
              <a:t>L2 regularization: </a:t>
            </a:r>
            <a:r>
              <a:rPr lang="en-US" altLang="zh-TW" b="0" dirty="0">
                <a:effectLst/>
              </a:rPr>
              <a:t>Also called </a:t>
            </a:r>
            <a:r>
              <a:rPr lang="en-US" altLang="zh-TW" b="0" dirty="0">
                <a:solidFill>
                  <a:srgbClr val="FF0000"/>
                </a:solidFill>
                <a:effectLst/>
              </a:rPr>
              <a:t>weight decay</a:t>
            </a:r>
            <a:r>
              <a:rPr lang="en-US" altLang="zh-TW" b="0" dirty="0">
                <a:effectLst/>
              </a:rPr>
              <a:t>. The name was given by </a:t>
            </a:r>
            <a:r>
              <a:rPr lang="en-US" altLang="zh-TW" b="0" dirty="0">
                <a:solidFill>
                  <a:srgbClr val="FF0000"/>
                </a:solidFill>
                <a:effectLst/>
              </a:rPr>
              <a:t>L2 norm </a:t>
            </a:r>
            <a:r>
              <a:rPr lang="en-US" altLang="zh-TW" b="0" dirty="0">
                <a:effectLst/>
              </a:rPr>
              <a:t>of weights vector, sometimes called </a:t>
            </a:r>
            <a:r>
              <a:rPr lang="en-US" altLang="zh-TW" b="0" dirty="0">
                <a:solidFill>
                  <a:srgbClr val="FF0000"/>
                </a:solidFill>
                <a:effectLst/>
              </a:rPr>
              <a:t>Ridge Regression.</a:t>
            </a:r>
            <a:endParaRPr lang="en-US" altLang="zh-TW" dirty="0">
              <a:solidFill>
                <a:srgbClr val="FF0000"/>
              </a:solidFill>
              <a:effectLst/>
            </a:endParaRP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en-US" altLang="zh-TW" dirty="0">
                <a:effectLst/>
              </a:rPr>
              <a:t>Early stopping: </a:t>
            </a:r>
            <a:r>
              <a:rPr lang="en-US" altLang="zh-TW" b="0" dirty="0">
                <a:effectLst/>
              </a:rPr>
              <a:t>This strategy is used to avoid the phenomenon called </a:t>
            </a:r>
            <a:r>
              <a:rPr lang="en-US" altLang="zh-TW" dirty="0">
                <a:effectLst/>
              </a:rPr>
              <a:t>learning speed slow-down</a:t>
            </a:r>
            <a:r>
              <a:rPr lang="en-US" altLang="zh-TW" b="0" dirty="0">
                <a:effectLst/>
              </a:rPr>
              <a:t>. When the accuracy of the algorithm in one iteration stops improving after some point or even gets worse than we should stop and continue the next iteration. This is called early stopping. Early stopping is </a:t>
            </a:r>
            <a:r>
              <a:rPr lang="en-US" altLang="zh-TW" dirty="0">
                <a:effectLst/>
              </a:rPr>
              <a:t>time regularization</a:t>
            </a:r>
            <a:r>
              <a:rPr lang="en-US" altLang="zh-TW" b="0" dirty="0">
                <a:effectLst/>
              </a:rPr>
              <a:t>.</a:t>
            </a:r>
          </a:p>
          <a:p>
            <a:endParaRPr lang="en-US" altLang="zh-TW" b="0" dirty="0">
              <a:effectLst/>
            </a:endParaRPr>
          </a:p>
          <a:p>
            <a:pPr algn="l"/>
            <a:endParaRPr lang="zh-TW" altLang="en-US" dirty="0"/>
          </a:p>
        </p:txBody>
      </p:sp>
    </p:spTree>
    <p:extLst>
      <p:ext uri="{BB962C8B-B14F-4D97-AF65-F5344CB8AC3E}">
        <p14:creationId xmlns:p14="http://schemas.microsoft.com/office/powerpoint/2010/main" val="322745668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260648"/>
            <a:ext cx="5184575" cy="6480720"/>
          </a:xfrm>
        </p:spPr>
        <p:txBody>
          <a:bodyPr/>
          <a:lstStyle/>
          <a:p>
            <a:r>
              <a:rPr lang="en-US" altLang="zh-TW" sz="1600" b="0" dirty="0">
                <a:effectLst/>
              </a:rPr>
              <a:t>L1 Norm:</a:t>
            </a:r>
          </a:p>
          <a:p>
            <a:r>
              <a:rPr lang="en-US" altLang="zh-TW" sz="1600" b="0" dirty="0">
                <a:effectLst/>
              </a:rPr>
              <a:t>Also known as Manhattan Distance or Taxicab norm. L1 Norm is the sum of the magnitudes of the vectors in a space. It is the most natural way of measure distance between vectors, that is the sum of absolute difference of the components of the vectors. In this norm, all the components of the vector are weighted equally.</a:t>
            </a:r>
          </a:p>
          <a:p>
            <a:endParaRPr lang="en-US" altLang="zh-TW" sz="1600" b="0" dirty="0">
              <a:effectLst/>
            </a:endParaRPr>
          </a:p>
          <a:p>
            <a:endParaRPr lang="en-US" altLang="zh-TW" sz="1600" b="0" dirty="0">
              <a:effectLst/>
            </a:endParaRPr>
          </a:p>
          <a:p>
            <a:endParaRPr lang="en-US" altLang="zh-TW" sz="1600" dirty="0"/>
          </a:p>
          <a:p>
            <a:r>
              <a:rPr lang="en-US" altLang="zh-TW" sz="1600" b="0" dirty="0">
                <a:effectLst/>
              </a:rPr>
              <a:t>L2 norm:</a:t>
            </a:r>
          </a:p>
          <a:p>
            <a:r>
              <a:rPr lang="en-US" altLang="zh-TW" sz="1600" b="0" dirty="0">
                <a:effectLst/>
              </a:rPr>
              <a:t>Is the most popular norm, also known as the Euclidean norm. It is the shortest distance to go from one point to another.</a:t>
            </a:r>
          </a:p>
          <a:p>
            <a:endParaRPr lang="en-US" altLang="zh-TW" sz="1600" dirty="0"/>
          </a:p>
          <a:p>
            <a:endParaRPr lang="en-US" altLang="zh-TW" sz="1600" dirty="0"/>
          </a:p>
          <a:p>
            <a:endParaRPr lang="en-US" altLang="zh-TW" sz="1600" dirty="0"/>
          </a:p>
          <a:p>
            <a:endParaRPr lang="en-US" altLang="zh-TW" sz="1600" dirty="0"/>
          </a:p>
          <a:p>
            <a:r>
              <a:rPr lang="en-US" altLang="zh-TW" sz="1600" b="0" dirty="0">
                <a:effectLst/>
              </a:rPr>
              <a:t>L-infinity norm:</a:t>
            </a:r>
          </a:p>
          <a:p>
            <a:r>
              <a:rPr lang="en-US" altLang="zh-TW" sz="1600" b="0" dirty="0">
                <a:effectLst/>
              </a:rPr>
              <a:t>Gives the largest magnitude among each element of a vector.</a:t>
            </a:r>
          </a:p>
          <a:p>
            <a:r>
              <a:rPr lang="en-US" altLang="zh-TW" sz="1600" b="0" dirty="0">
                <a:effectLst/>
              </a:rPr>
              <a:t>Having the vector X= [-6, 4, 2], the L-infinity norm is 6.</a:t>
            </a:r>
          </a:p>
          <a:p>
            <a:endParaRPr lang="en-US" altLang="zh-TW" sz="1600" b="0" dirty="0">
              <a:effectLst/>
            </a:endParaRPr>
          </a:p>
          <a:p>
            <a:r>
              <a:rPr lang="en-US" altLang="zh-TW" sz="1600" b="0" dirty="0">
                <a:effectLst/>
              </a:rPr>
              <a:t>L0 Norm:</a:t>
            </a:r>
          </a:p>
          <a:p>
            <a:r>
              <a:rPr lang="en-US" altLang="zh-TW" sz="1600" b="0" dirty="0">
                <a:effectLst/>
              </a:rPr>
              <a:t>It is actually not a norm. Corresponds to the total number of nonzero elements in a vector.</a:t>
            </a:r>
          </a:p>
          <a:p>
            <a:r>
              <a:rPr lang="en-US" altLang="zh-TW" sz="1600" b="0" dirty="0">
                <a:effectLst/>
              </a:rPr>
              <a:t>For example, the L0 norm of the vectors (0,0) and (0,2) is 1 because there is only one nonzero element.</a:t>
            </a:r>
            <a:endParaRPr lang="zh-TW" altLang="en-US" sz="1600" b="0" dirty="0">
              <a:effectLst/>
            </a:endParaRPr>
          </a:p>
        </p:txBody>
      </p:sp>
      <p:pic>
        <p:nvPicPr>
          <p:cNvPr id="5" name="圖片 4"/>
          <p:cNvPicPr>
            <a:picLocks noChangeAspect="1"/>
          </p:cNvPicPr>
          <p:nvPr/>
        </p:nvPicPr>
        <p:blipFill>
          <a:blip r:embed="rId2"/>
          <a:stretch>
            <a:fillRect/>
          </a:stretch>
        </p:blipFill>
        <p:spPr>
          <a:xfrm>
            <a:off x="5724128" y="30057"/>
            <a:ext cx="2686259" cy="2780846"/>
          </a:xfrm>
          <a:prstGeom prst="rect">
            <a:avLst/>
          </a:prstGeom>
        </p:spPr>
      </p:pic>
      <p:pic>
        <p:nvPicPr>
          <p:cNvPr id="6" name="圖片 5"/>
          <p:cNvPicPr>
            <a:picLocks noChangeAspect="1"/>
          </p:cNvPicPr>
          <p:nvPr/>
        </p:nvPicPr>
        <p:blipFill>
          <a:blip r:embed="rId3"/>
          <a:stretch>
            <a:fillRect/>
          </a:stretch>
        </p:blipFill>
        <p:spPr>
          <a:xfrm>
            <a:off x="5796136" y="2924944"/>
            <a:ext cx="3106092" cy="2042555"/>
          </a:xfrm>
          <a:prstGeom prst="rect">
            <a:avLst/>
          </a:prstGeom>
        </p:spPr>
      </p:pic>
      <p:pic>
        <p:nvPicPr>
          <p:cNvPr id="7" name="圖片 6"/>
          <p:cNvPicPr>
            <a:picLocks noChangeAspect="1"/>
          </p:cNvPicPr>
          <p:nvPr/>
        </p:nvPicPr>
        <p:blipFill>
          <a:blip r:embed="rId4"/>
          <a:stretch>
            <a:fillRect/>
          </a:stretch>
        </p:blipFill>
        <p:spPr>
          <a:xfrm>
            <a:off x="5652120" y="6093296"/>
            <a:ext cx="1295578" cy="506965"/>
          </a:xfrm>
          <a:prstGeom prst="rect">
            <a:avLst/>
          </a:prstGeom>
        </p:spPr>
      </p:pic>
      <p:pic>
        <p:nvPicPr>
          <p:cNvPr id="8" name="圖片 7"/>
          <p:cNvPicPr>
            <a:picLocks noChangeAspect="1"/>
          </p:cNvPicPr>
          <p:nvPr/>
        </p:nvPicPr>
        <p:blipFill>
          <a:blip r:embed="rId5"/>
          <a:stretch>
            <a:fillRect/>
          </a:stretch>
        </p:blipFill>
        <p:spPr>
          <a:xfrm>
            <a:off x="5436096" y="5081540"/>
            <a:ext cx="2259850" cy="581104"/>
          </a:xfrm>
          <a:prstGeom prst="rect">
            <a:avLst/>
          </a:prstGeom>
        </p:spPr>
      </p:pic>
    </p:spTree>
    <p:extLst>
      <p:ext uri="{BB962C8B-B14F-4D97-AF65-F5344CB8AC3E}">
        <p14:creationId xmlns:p14="http://schemas.microsoft.com/office/powerpoint/2010/main" val="28114256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7982" y="321563"/>
            <a:ext cx="8264525" cy="720725"/>
          </a:xfrm>
        </p:spPr>
        <p:txBody>
          <a:bodyPr/>
          <a:lstStyle/>
          <a:p>
            <a:r>
              <a:rPr lang="en-US" altLang="zh-TW" dirty="0"/>
              <a:t>Total Loss</a:t>
            </a:r>
            <a:endParaRPr lang="zh-TW" altLang="en-US" dirty="0"/>
          </a:p>
        </p:txBody>
      </p:sp>
      <p:grpSp>
        <p:nvGrpSpPr>
          <p:cNvPr id="18" name="群組 17"/>
          <p:cNvGrpSpPr/>
          <p:nvPr/>
        </p:nvGrpSpPr>
        <p:grpSpPr>
          <a:xfrm>
            <a:off x="1727768" y="2298174"/>
            <a:ext cx="421911" cy="671513"/>
            <a:chOff x="510563" y="3417283"/>
            <a:chExt cx="421911" cy="671513"/>
          </a:xfrm>
        </p:grpSpPr>
        <p:sp>
          <p:nvSpPr>
            <p:cNvPr id="19"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0"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21" name="群組 20"/>
          <p:cNvGrpSpPr/>
          <p:nvPr/>
        </p:nvGrpSpPr>
        <p:grpSpPr>
          <a:xfrm>
            <a:off x="1727768" y="3245279"/>
            <a:ext cx="421910" cy="671513"/>
            <a:chOff x="510564" y="3417283"/>
            <a:chExt cx="421910" cy="671513"/>
          </a:xfrm>
        </p:grpSpPr>
        <p:sp>
          <p:nvSpPr>
            <p:cNvPr id="22"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3"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grpSp>
        <p:nvGrpSpPr>
          <p:cNvPr id="24" name="群組 23"/>
          <p:cNvGrpSpPr/>
          <p:nvPr/>
        </p:nvGrpSpPr>
        <p:grpSpPr>
          <a:xfrm>
            <a:off x="1713340" y="5606623"/>
            <a:ext cx="450765" cy="671513"/>
            <a:chOff x="496136" y="3417283"/>
            <a:chExt cx="450765" cy="671513"/>
          </a:xfrm>
        </p:grpSpPr>
        <p:sp>
          <p:nvSpPr>
            <p:cNvPr id="25"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6" name="矩形 25"/>
            <p:cNvSpPr/>
            <p:nvPr/>
          </p:nvSpPr>
          <p:spPr>
            <a:xfrm>
              <a:off x="496136" y="3522206"/>
              <a:ext cx="450765"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p:sp>
        <p:nvSpPr>
          <p:cNvPr id="27" name="矩形 26"/>
          <p:cNvSpPr/>
          <p:nvPr/>
        </p:nvSpPr>
        <p:spPr>
          <a:xfrm>
            <a:off x="2527693" y="230074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8" name="矩形 27"/>
          <p:cNvSpPr/>
          <p:nvPr/>
        </p:nvSpPr>
        <p:spPr>
          <a:xfrm>
            <a:off x="2527693" y="323945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9" name="矩形 28"/>
          <p:cNvSpPr/>
          <p:nvPr/>
        </p:nvSpPr>
        <p:spPr>
          <a:xfrm>
            <a:off x="2527693" y="5594978"/>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30" name="文字方塊 29"/>
          <p:cNvSpPr txBox="1"/>
          <p:nvPr/>
        </p:nvSpPr>
        <p:spPr>
          <a:xfrm rot="5400000">
            <a:off x="1585319" y="4930674"/>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2658584" y="4919031"/>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V="1">
            <a:off x="2096310" y="263392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2093349" y="358103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2093348" y="593655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496559" y="26287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493598" y="357582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3493597" y="593135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3895074" y="2298174"/>
            <a:ext cx="428323" cy="671513"/>
            <a:chOff x="507357" y="3417283"/>
            <a:chExt cx="428323" cy="671513"/>
          </a:xfrm>
        </p:grpSpPr>
        <p:sp>
          <p:nvSpPr>
            <p:cNvPr id="39" name="矩形 38"/>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0" name="矩形 39"/>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grpSp>
        <p:nvGrpSpPr>
          <p:cNvPr id="41" name="群組 40"/>
          <p:cNvGrpSpPr/>
          <p:nvPr/>
        </p:nvGrpSpPr>
        <p:grpSpPr>
          <a:xfrm>
            <a:off x="3895074" y="3245279"/>
            <a:ext cx="428323" cy="671513"/>
            <a:chOff x="507358" y="3417283"/>
            <a:chExt cx="428323" cy="671513"/>
          </a:xfrm>
        </p:grpSpPr>
        <p:sp>
          <p:nvSpPr>
            <p:cNvPr id="42" name="矩形 41"/>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3" name="矩形 42"/>
            <p:cNvSpPr/>
            <p:nvPr/>
          </p:nvSpPr>
          <p:spPr>
            <a:xfrm>
              <a:off x="507358" y="3522206"/>
              <a:ext cx="428323" cy="461665"/>
            </a:xfrm>
            <a:prstGeom prst="rect">
              <a:avLst/>
            </a:prstGeom>
          </p:spPr>
          <p:txBody>
            <a:bodyPr wrap="none">
              <a:spAutoFit/>
            </a:bodyPr>
            <a:lstStyle/>
            <a:p>
              <a:pPr algn="ctr"/>
              <a:r>
                <a:rPr lang="en-US" altLang="zh-TW" sz="2400" dirty="0"/>
                <a:t>y</a:t>
              </a:r>
              <a:r>
                <a:rPr lang="en-US" altLang="zh-TW" sz="2400" baseline="30000" dirty="0"/>
                <a:t>2</a:t>
              </a:r>
              <a:endParaRPr lang="zh-TW" altLang="en-US" sz="2400" baseline="30000" dirty="0"/>
            </a:p>
          </p:txBody>
        </p:sp>
      </p:grpSp>
      <p:grpSp>
        <p:nvGrpSpPr>
          <p:cNvPr id="44" name="群組 43"/>
          <p:cNvGrpSpPr/>
          <p:nvPr/>
        </p:nvGrpSpPr>
        <p:grpSpPr>
          <a:xfrm>
            <a:off x="3880646" y="5606623"/>
            <a:ext cx="457177" cy="671513"/>
            <a:chOff x="492930" y="3417283"/>
            <a:chExt cx="457177" cy="671513"/>
          </a:xfrm>
        </p:grpSpPr>
        <p:sp>
          <p:nvSpPr>
            <p:cNvPr id="45" name="矩形 4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6" name="矩形 45"/>
            <p:cNvSpPr/>
            <p:nvPr/>
          </p:nvSpPr>
          <p:spPr>
            <a:xfrm>
              <a:off x="492930" y="3522206"/>
              <a:ext cx="457177"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47" name="矩形 46"/>
          <p:cNvSpPr/>
          <p:nvPr/>
        </p:nvSpPr>
        <p:spPr>
          <a:xfrm>
            <a:off x="4913118" y="2298174"/>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8" name="矩形 47"/>
          <p:cNvSpPr/>
          <p:nvPr/>
        </p:nvSpPr>
        <p:spPr>
          <a:xfrm>
            <a:off x="4913117" y="3245279"/>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9" name="矩形 48"/>
          <p:cNvSpPr/>
          <p:nvPr/>
        </p:nvSpPr>
        <p:spPr>
          <a:xfrm>
            <a:off x="4913117" y="560662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0" name="文字方塊 49"/>
              <p:cNvSpPr txBox="1"/>
              <p:nvPr/>
            </p:nvSpPr>
            <p:spPr>
              <a:xfrm>
                <a:off x="4902677" y="2471777"/>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4902677" y="2471777"/>
                <a:ext cx="391454" cy="369332"/>
              </a:xfrm>
              <a:prstGeom prst="rect">
                <a:avLst/>
              </a:prstGeom>
              <a:blipFill rotWithShape="0">
                <a:blip r:embed="rId3"/>
                <a:stretch>
                  <a:fillRect l="-18750" t="-16393" r="-50000"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4913117" y="3407287"/>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913117" y="3407287"/>
                <a:ext cx="398058" cy="369332"/>
              </a:xfrm>
              <a:prstGeom prst="rect">
                <a:avLst/>
              </a:prstGeom>
              <a:blipFill rotWithShape="0">
                <a:blip r:embed="rId4"/>
                <a:stretch>
                  <a:fillRect l="-18462" t="-18033" r="-47692"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4888687" y="5803879"/>
                <a:ext cx="443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𝑁</m:t>
                          </m:r>
                        </m:sup>
                      </m:sSup>
                    </m:oMath>
                  </m:oMathPara>
                </a14:m>
                <a:endParaRPr lang="zh-TW" altLang="en-US" sz="24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4888687" y="5803879"/>
                <a:ext cx="443390" cy="369332"/>
              </a:xfrm>
              <a:prstGeom prst="rect">
                <a:avLst/>
              </a:prstGeom>
              <a:blipFill>
                <a:blip r:embed="rId5"/>
                <a:stretch>
                  <a:fillRect l="-16438" t="-16393" r="-42466" b="-24590"/>
                </a:stretch>
              </a:blipFill>
            </p:spPr>
            <p:txBody>
              <a:bodyPr/>
              <a:lstStyle/>
              <a:p>
                <a:r>
                  <a:rPr lang="zh-TW" altLang="en-US">
                    <a:noFill/>
                  </a:rPr>
                  <a:t> </a:t>
                </a:r>
              </a:p>
            </p:txBody>
          </p:sp>
        </mc:Fallback>
      </mc:AlternateContent>
      <p:sp>
        <p:nvSpPr>
          <p:cNvPr id="53" name="左-右雙向箭號 52"/>
          <p:cNvSpPr/>
          <p:nvPr/>
        </p:nvSpPr>
        <p:spPr>
          <a:xfrm>
            <a:off x="4254704" y="25901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左-右雙向箭號 53"/>
          <p:cNvSpPr/>
          <p:nvPr/>
        </p:nvSpPr>
        <p:spPr>
          <a:xfrm>
            <a:off x="4249342" y="35108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左-右雙向箭號 54"/>
          <p:cNvSpPr/>
          <p:nvPr/>
        </p:nvSpPr>
        <p:spPr>
          <a:xfrm>
            <a:off x="4249276" y="5851855"/>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6" name="文字方塊 55"/>
              <p:cNvSpPr txBox="1"/>
              <p:nvPr/>
            </p:nvSpPr>
            <p:spPr>
              <a:xfrm>
                <a:off x="4423381" y="2767534"/>
                <a:ext cx="312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4423381" y="2767534"/>
                <a:ext cx="312457" cy="369332"/>
              </a:xfrm>
              <a:prstGeom prst="rect">
                <a:avLst/>
              </a:prstGeom>
              <a:blipFill>
                <a:blip r:embed="rId6"/>
                <a:stretch>
                  <a:fillRect l="-23529" r="-9804" b="-6557"/>
                </a:stretch>
              </a:blipFill>
            </p:spPr>
            <p:txBody>
              <a:bodyPr/>
              <a:lstStyle/>
              <a:p>
                <a:r>
                  <a:rPr lang="zh-TW" altLang="en-US">
                    <a:noFill/>
                  </a:rPr>
                  <a:t> </a:t>
                </a:r>
              </a:p>
            </p:txBody>
          </p:sp>
        </mc:Fallback>
      </mc:AlternateContent>
      <p:sp>
        <p:nvSpPr>
          <p:cNvPr id="59" name="文字方塊 58"/>
          <p:cNvSpPr txBox="1"/>
          <p:nvPr/>
        </p:nvSpPr>
        <p:spPr>
          <a:xfrm rot="5400000">
            <a:off x="3746853" y="4967195"/>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0" name="文字方塊 59"/>
          <p:cNvSpPr txBox="1"/>
          <p:nvPr/>
        </p:nvSpPr>
        <p:spPr>
          <a:xfrm rot="5400000">
            <a:off x="4749949" y="4954287"/>
            <a:ext cx="82867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64" name="群組 63"/>
          <p:cNvGrpSpPr/>
          <p:nvPr/>
        </p:nvGrpSpPr>
        <p:grpSpPr>
          <a:xfrm>
            <a:off x="1724616" y="4152253"/>
            <a:ext cx="421910" cy="671513"/>
            <a:chOff x="510564" y="3417283"/>
            <a:chExt cx="421910" cy="671513"/>
          </a:xfrm>
        </p:grpSpPr>
        <p:sp>
          <p:nvSpPr>
            <p:cNvPr id="65"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6"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67" name="矩形 66"/>
          <p:cNvSpPr/>
          <p:nvPr/>
        </p:nvSpPr>
        <p:spPr>
          <a:xfrm>
            <a:off x="2524541" y="414642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68" name="直線單箭頭接點 67"/>
          <p:cNvCxnSpPr/>
          <p:nvPr/>
        </p:nvCxnSpPr>
        <p:spPr>
          <a:xfrm flipV="1">
            <a:off x="2090197" y="4488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3490446" y="448280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p:cNvGrpSpPr/>
          <p:nvPr/>
        </p:nvGrpSpPr>
        <p:grpSpPr>
          <a:xfrm>
            <a:off x="3891923" y="4152253"/>
            <a:ext cx="428322" cy="671513"/>
            <a:chOff x="507359" y="3417283"/>
            <a:chExt cx="428322" cy="671513"/>
          </a:xfrm>
        </p:grpSpPr>
        <p:sp>
          <p:nvSpPr>
            <p:cNvPr id="71" name="矩形 70"/>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7359" y="3522206"/>
              <a:ext cx="428322" cy="461665"/>
            </a:xfrm>
            <a:prstGeom prst="rect">
              <a:avLst/>
            </a:prstGeom>
          </p:spPr>
          <p:txBody>
            <a:bodyPr wrap="none">
              <a:spAutoFit/>
            </a:bodyPr>
            <a:lstStyle/>
            <a:p>
              <a:pPr algn="ctr"/>
              <a:r>
                <a:rPr lang="en-US" altLang="zh-TW" sz="2400" dirty="0"/>
                <a:t>y</a:t>
              </a:r>
              <a:r>
                <a:rPr lang="en-US" altLang="zh-TW" sz="2400" baseline="30000" dirty="0"/>
                <a:t>3</a:t>
              </a:r>
              <a:endParaRPr lang="zh-TW" altLang="en-US" sz="2400" baseline="30000" dirty="0"/>
            </a:p>
          </p:txBody>
        </p:sp>
      </p:grpSp>
      <p:sp>
        <p:nvSpPr>
          <p:cNvPr id="73" name="矩形 72"/>
          <p:cNvSpPr/>
          <p:nvPr/>
        </p:nvSpPr>
        <p:spPr>
          <a:xfrm>
            <a:off x="4909965" y="415225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4" name="文字方塊 73"/>
              <p:cNvSpPr txBox="1"/>
              <p:nvPr/>
            </p:nvSpPr>
            <p:spPr>
              <a:xfrm>
                <a:off x="4909965" y="431426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4909965" y="4314261"/>
                <a:ext cx="398058" cy="369332"/>
              </a:xfrm>
              <a:prstGeom prst="rect">
                <a:avLst/>
              </a:prstGeom>
              <a:blipFill rotWithShape="0">
                <a:blip r:embed="rId7"/>
                <a:stretch>
                  <a:fillRect l="-18182" t="-18333" r="-46970" b="-26667"/>
                </a:stretch>
              </a:blipFill>
            </p:spPr>
            <p:txBody>
              <a:bodyPr/>
              <a:lstStyle/>
              <a:p>
                <a:r>
                  <a:rPr lang="zh-TW" altLang="en-US">
                    <a:noFill/>
                  </a:rPr>
                  <a:t> </a:t>
                </a:r>
              </a:p>
            </p:txBody>
          </p:sp>
        </mc:Fallback>
      </mc:AlternateContent>
      <p:sp>
        <p:nvSpPr>
          <p:cNvPr id="75" name="左-右雙向箭號 74"/>
          <p:cNvSpPr/>
          <p:nvPr/>
        </p:nvSpPr>
        <p:spPr>
          <a:xfrm>
            <a:off x="4246190" y="441782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08787" y="1640875"/>
            <a:ext cx="3580190" cy="523220"/>
          </a:xfrm>
          <a:prstGeom prst="rect">
            <a:avLst/>
          </a:prstGeom>
          <a:noFill/>
        </p:spPr>
        <p:txBody>
          <a:bodyPr wrap="square" rtlCol="0">
            <a:spAutoFit/>
          </a:bodyPr>
          <a:lstStyle/>
          <a:p>
            <a:r>
              <a:rPr lang="en-US" altLang="zh-TW" sz="2800" dirty="0"/>
              <a:t>For all training data …</a:t>
            </a:r>
            <a:endParaRPr lang="zh-TW" altLang="en-US" sz="2800" dirty="0"/>
          </a:p>
        </p:txBody>
      </p:sp>
      <p:pic>
        <p:nvPicPr>
          <p:cNvPr id="90" name="圖片 89"/>
          <p:cNvPicPr preferRelativeResize="0">
            <a:picLocks/>
          </p:cNvPicPr>
          <p:nvPr/>
        </p:nvPicPr>
        <p:blipFill>
          <a:blip r:embed="rId8"/>
          <a:stretch>
            <a:fillRect/>
          </a:stretch>
        </p:blipFill>
        <p:spPr>
          <a:xfrm>
            <a:off x="915322" y="2314599"/>
            <a:ext cx="720000" cy="720000"/>
          </a:xfrm>
          <a:prstGeom prst="rect">
            <a:avLst/>
          </a:prstGeom>
          <a:ln w="38100">
            <a:solidFill>
              <a:schemeClr val="tx1"/>
            </a:solidFill>
          </a:ln>
        </p:spPr>
      </p:pic>
      <p:pic>
        <p:nvPicPr>
          <p:cNvPr id="92" name="圖片 91"/>
          <p:cNvPicPr preferRelativeResize="0">
            <a:picLocks/>
          </p:cNvPicPr>
          <p:nvPr/>
        </p:nvPicPr>
        <p:blipFill>
          <a:blip r:embed="rId9"/>
          <a:stretch>
            <a:fillRect/>
          </a:stretch>
        </p:blipFill>
        <p:spPr>
          <a:xfrm>
            <a:off x="894572" y="3258994"/>
            <a:ext cx="720000" cy="720000"/>
          </a:xfrm>
          <a:prstGeom prst="rect">
            <a:avLst/>
          </a:prstGeom>
          <a:ln w="38100">
            <a:solidFill>
              <a:schemeClr val="tx1"/>
            </a:solidFill>
          </a:ln>
        </p:spPr>
      </p:pic>
      <p:pic>
        <p:nvPicPr>
          <p:cNvPr id="93" name="圖片 92"/>
          <p:cNvPicPr preferRelativeResize="0">
            <a:picLocks/>
          </p:cNvPicPr>
          <p:nvPr/>
        </p:nvPicPr>
        <p:blipFill>
          <a:blip r:embed="rId10"/>
          <a:stretch>
            <a:fillRect/>
          </a:stretch>
        </p:blipFill>
        <p:spPr>
          <a:xfrm>
            <a:off x="894572" y="4139587"/>
            <a:ext cx="720000" cy="720000"/>
          </a:xfrm>
          <a:prstGeom prst="rect">
            <a:avLst/>
          </a:prstGeom>
          <a:ln w="38100">
            <a:solidFill>
              <a:schemeClr val="tx1"/>
            </a:solidFill>
          </a:ln>
        </p:spPr>
      </p:pic>
      <p:pic>
        <p:nvPicPr>
          <p:cNvPr id="94" name="圖片 93"/>
          <p:cNvPicPr preferRelativeResize="0">
            <a:picLocks/>
          </p:cNvPicPr>
          <p:nvPr/>
        </p:nvPicPr>
        <p:blipFill>
          <a:blip r:embed="rId11"/>
          <a:stretch>
            <a:fillRect/>
          </a:stretch>
        </p:blipFill>
        <p:spPr>
          <a:xfrm>
            <a:off x="894572" y="5594978"/>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7" name="文字方塊 6"/>
              <p:cNvSpPr txBox="1"/>
              <p:nvPr/>
            </p:nvSpPr>
            <p:spPr>
              <a:xfrm>
                <a:off x="6563165" y="983675"/>
                <a:ext cx="1638910"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𝑛</m:t>
                              </m:r>
                            </m:sup>
                          </m:sSup>
                        </m:e>
                      </m:nary>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563165" y="983675"/>
                <a:ext cx="1638910" cy="121155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5487022" y="5159357"/>
                <a:ext cx="3318188"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800" dirty="0"/>
                  <a:t>Find </a:t>
                </a:r>
                <a:r>
                  <a:rPr lang="en-US" altLang="zh-TW" sz="2800" b="1" i="1" u="sng" dirty="0"/>
                  <a:t>the network parameters </a:t>
                </a:r>
                <a14:m>
                  <m:oMath xmlns:m="http://schemas.openxmlformats.org/officeDocument/2006/math">
                    <m:sSup>
                      <m:sSupPr>
                        <m:ctrlPr>
                          <a:rPr lang="en-US" altLang="zh-TW" sz="2800" b="1" i="1" u="sng">
                            <a:latin typeface="Cambria Math" panose="02040503050406030204" pitchFamily="18" charset="0"/>
                          </a:rPr>
                        </m:ctrlPr>
                      </m:sSupPr>
                      <m:e>
                        <m:r>
                          <a:rPr lang="zh-TW" altLang="en-US" sz="2800" b="1" i="1" u="sng">
                            <a:latin typeface="Cambria Math" panose="02040503050406030204" pitchFamily="18" charset="0"/>
                          </a:rPr>
                          <m:t>𝜽</m:t>
                        </m:r>
                      </m:e>
                      <m:sup>
                        <m:r>
                          <a:rPr lang="en-US" altLang="zh-TW" sz="2800" b="1" i="1" u="sng">
                            <a:latin typeface="Cambria Math" panose="02040503050406030204" pitchFamily="18" charset="0"/>
                          </a:rPr>
                          <m:t>∗</m:t>
                        </m:r>
                      </m:sup>
                    </m:sSup>
                  </m:oMath>
                </a14:m>
                <a:r>
                  <a:rPr lang="en-US" altLang="zh-TW" sz="2800" dirty="0"/>
                  <a:t> that minimize total loss L</a:t>
                </a:r>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5487022" y="5159357"/>
                <a:ext cx="3318188" cy="1384995"/>
              </a:xfrm>
              <a:prstGeom prst="rect">
                <a:avLst/>
              </a:prstGeom>
              <a:blipFill>
                <a:blip r:embed="rId13"/>
                <a:stretch>
                  <a:fillRect/>
                </a:stretch>
              </a:blipFill>
            </p:spPr>
            <p:txBody>
              <a:bodyPr/>
              <a:lstStyle/>
              <a:p>
                <a:r>
                  <a:rPr lang="zh-TW" altLang="en-US">
                    <a:noFill/>
                  </a:rPr>
                  <a:t> </a:t>
                </a:r>
              </a:p>
            </p:txBody>
          </p:sp>
        </mc:Fallback>
      </mc:AlternateContent>
      <p:sp>
        <p:nvSpPr>
          <p:cNvPr id="77" name="文字方塊 76"/>
          <p:cNvSpPr txBox="1"/>
          <p:nvPr/>
        </p:nvSpPr>
        <p:spPr>
          <a:xfrm>
            <a:off x="4748947" y="1085160"/>
            <a:ext cx="1805606" cy="523220"/>
          </a:xfrm>
          <a:prstGeom prst="rect">
            <a:avLst/>
          </a:prstGeom>
          <a:noFill/>
        </p:spPr>
        <p:txBody>
          <a:bodyPr wrap="square" rtlCol="0">
            <a:spAutoFit/>
          </a:bodyPr>
          <a:lstStyle/>
          <a:p>
            <a:r>
              <a:rPr lang="en-US" altLang="zh-TW" sz="2800" dirty="0"/>
              <a:t>Total Loss:</a:t>
            </a:r>
            <a:endParaRPr lang="zh-TW" altLang="en-US" sz="2800" dirty="0"/>
          </a:p>
        </p:txBody>
      </p:sp>
      <mc:AlternateContent xmlns:mc="http://schemas.openxmlformats.org/markup-compatibility/2006" xmlns:a14="http://schemas.microsoft.com/office/drawing/2010/main">
        <mc:Choice Requires="a14">
          <p:sp>
            <p:nvSpPr>
              <p:cNvPr id="76" name="文字方塊 75"/>
              <p:cNvSpPr txBox="1"/>
              <p:nvPr/>
            </p:nvSpPr>
            <p:spPr>
              <a:xfrm>
                <a:off x="4423381" y="3685525"/>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4423381" y="3685525"/>
                <a:ext cx="319062" cy="369332"/>
              </a:xfrm>
              <a:prstGeom prst="rect">
                <a:avLst/>
              </a:prstGeom>
              <a:blipFill>
                <a:blip r:embed="rId14"/>
                <a:stretch>
                  <a:fillRect l="-23077" t="-1667" r="-9615"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4429885" y="4561823"/>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4429885" y="4561823"/>
                <a:ext cx="319062" cy="369332"/>
              </a:xfrm>
              <a:prstGeom prst="rect">
                <a:avLst/>
              </a:prstGeom>
              <a:blipFill>
                <a:blip r:embed="rId15"/>
                <a:stretch>
                  <a:fillRect l="-23077" r="-9615"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4437895" y="6027539"/>
                <a:ext cx="3643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𝑁</m:t>
                          </m:r>
                        </m:sup>
                      </m:sSup>
                    </m:oMath>
                  </m:oMathPara>
                </a14:m>
                <a:endParaRPr lang="zh-TW" altLang="en-US" sz="24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4437895" y="6027539"/>
                <a:ext cx="364395" cy="369332"/>
              </a:xfrm>
              <a:prstGeom prst="rect">
                <a:avLst/>
              </a:prstGeom>
              <a:blipFill>
                <a:blip r:embed="rId16"/>
                <a:stretch>
                  <a:fillRect l="-20000" r="-6667" b="-8333"/>
                </a:stretch>
              </a:blipFill>
            </p:spPr>
            <p:txBody>
              <a:bodyPr/>
              <a:lstStyle/>
              <a:p>
                <a:r>
                  <a:rPr lang="zh-TW" altLang="en-US">
                    <a:noFill/>
                  </a:rPr>
                  <a:t> </a:t>
                </a:r>
              </a:p>
            </p:txBody>
          </p:sp>
        </mc:Fallback>
      </mc:AlternateContent>
      <p:sp>
        <p:nvSpPr>
          <p:cNvPr id="9" name="矩形 8"/>
          <p:cNvSpPr/>
          <p:nvPr/>
        </p:nvSpPr>
        <p:spPr>
          <a:xfrm>
            <a:off x="6491961" y="958274"/>
            <a:ext cx="1850601" cy="132660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p:cNvSpPr txBox="1"/>
          <p:nvPr/>
        </p:nvSpPr>
        <p:spPr>
          <a:xfrm>
            <a:off x="5487022" y="3113965"/>
            <a:ext cx="3315102"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Find </a:t>
            </a:r>
            <a:r>
              <a:rPr lang="en-US" altLang="zh-TW" sz="2800" b="1" i="1" u="sng" dirty="0"/>
              <a:t>a function in function set </a:t>
            </a:r>
            <a:r>
              <a:rPr lang="en-US" altLang="zh-TW" sz="2800" dirty="0"/>
              <a:t>that minimizes total loss L</a:t>
            </a:r>
            <a:endParaRPr lang="zh-TW" altLang="en-US" sz="2800" dirty="0"/>
          </a:p>
        </p:txBody>
      </p:sp>
      <p:sp>
        <p:nvSpPr>
          <p:cNvPr id="4" name="向下箭號 3"/>
          <p:cNvSpPr/>
          <p:nvPr/>
        </p:nvSpPr>
        <p:spPr>
          <a:xfrm>
            <a:off x="6749969" y="2552127"/>
            <a:ext cx="697424" cy="55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2" name="向下箭號 81"/>
          <p:cNvSpPr/>
          <p:nvPr/>
        </p:nvSpPr>
        <p:spPr>
          <a:xfrm>
            <a:off x="6749969" y="4542207"/>
            <a:ext cx="697424" cy="5334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3" name="圖片 82"/>
          <p:cNvPicPr preferRelativeResize="0">
            <a:picLocks/>
          </p:cNvPicPr>
          <p:nvPr/>
        </p:nvPicPr>
        <p:blipFill>
          <a:blip r:embed="rId17"/>
          <a:stretch>
            <a:fillRect/>
          </a:stretch>
        </p:blipFill>
        <p:spPr>
          <a:xfrm>
            <a:off x="893866" y="4136973"/>
            <a:ext cx="720000" cy="720000"/>
          </a:xfrm>
          <a:prstGeom prst="rect">
            <a:avLst/>
          </a:prstGeom>
          <a:ln w="38100">
            <a:solidFill>
              <a:schemeClr val="tx1"/>
            </a:solidFill>
          </a:ln>
        </p:spPr>
      </p:pic>
      <p:pic>
        <p:nvPicPr>
          <p:cNvPr id="84" name="圖片 83"/>
          <p:cNvPicPr preferRelativeResize="0">
            <a:picLocks/>
          </p:cNvPicPr>
          <p:nvPr/>
        </p:nvPicPr>
        <p:blipFill>
          <a:blip r:embed="rId18"/>
          <a:stretch>
            <a:fillRect/>
          </a:stretch>
        </p:blipFill>
        <p:spPr>
          <a:xfrm>
            <a:off x="893267" y="5606622"/>
            <a:ext cx="720000" cy="720000"/>
          </a:xfrm>
          <a:prstGeom prst="rect">
            <a:avLst/>
          </a:prstGeom>
          <a:ln w="38100">
            <a:solidFill>
              <a:schemeClr val="tx1"/>
            </a:solidFill>
          </a:ln>
        </p:spPr>
      </p:pic>
      <p:pic>
        <p:nvPicPr>
          <p:cNvPr id="85" name="圖片 84"/>
          <p:cNvPicPr preferRelativeResize="0">
            <a:picLocks/>
          </p:cNvPicPr>
          <p:nvPr/>
        </p:nvPicPr>
        <p:blipFill>
          <a:blip r:embed="rId19"/>
          <a:stretch>
            <a:fillRect/>
          </a:stretch>
        </p:blipFill>
        <p:spPr>
          <a:xfrm>
            <a:off x="890958" y="5600800"/>
            <a:ext cx="720000" cy="720000"/>
          </a:xfrm>
          <a:prstGeom prst="rect">
            <a:avLst/>
          </a:prstGeom>
          <a:ln w="38100">
            <a:solidFill>
              <a:schemeClr val="tx1"/>
            </a:solidFill>
          </a:ln>
        </p:spPr>
      </p:pic>
      <p:sp>
        <p:nvSpPr>
          <p:cNvPr id="3" name="文字方塊 2">
            <a:extLst>
              <a:ext uri="{FF2B5EF4-FFF2-40B4-BE49-F238E27FC236}">
                <a16:creationId xmlns:a16="http://schemas.microsoft.com/office/drawing/2014/main" id="{D3333CF9-FB2C-6DD7-2CC6-DF6FE04CE4C2}"/>
              </a:ext>
            </a:extLst>
          </p:cNvPr>
          <p:cNvSpPr txBox="1"/>
          <p:nvPr/>
        </p:nvSpPr>
        <p:spPr>
          <a:xfrm>
            <a:off x="4832771" y="5569"/>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9247592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p:bldP spid="31" grpId="0"/>
      <p:bldP spid="47" grpId="0" animBg="1"/>
      <p:bldP spid="48" grpId="0" animBg="1"/>
      <p:bldP spid="49" grpId="0" animBg="1"/>
      <p:bldP spid="50" grpId="0"/>
      <p:bldP spid="51" grpId="0"/>
      <p:bldP spid="52" grpId="0"/>
      <p:bldP spid="53" grpId="0" animBg="1"/>
      <p:bldP spid="54" grpId="0" animBg="1"/>
      <p:bldP spid="55" grpId="0" animBg="1"/>
      <p:bldP spid="56" grpId="0"/>
      <p:bldP spid="59" grpId="0"/>
      <p:bldP spid="60" grpId="0"/>
      <p:bldP spid="67" grpId="0" animBg="1"/>
      <p:bldP spid="73" grpId="0" animBg="1"/>
      <p:bldP spid="74" grpId="0"/>
      <p:bldP spid="75" grpId="0" animBg="1"/>
      <p:bldP spid="7" grpId="0"/>
      <p:bldP spid="95" grpId="0" animBg="1"/>
      <p:bldP spid="77" grpId="0"/>
      <p:bldP spid="76" grpId="0"/>
      <p:bldP spid="78" grpId="0"/>
      <p:bldP spid="79" grpId="0"/>
      <p:bldP spid="9" grpId="0" animBg="1"/>
      <p:bldP spid="81" grpId="0" animBg="1"/>
      <p:bldP spid="4" grpId="0" animBg="1"/>
      <p:bldP spid="8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07504" y="92881"/>
            <a:ext cx="8804492" cy="3024336"/>
          </a:xfrm>
          <a:prstGeom prst="rect">
            <a:avLst/>
          </a:prstGeom>
        </p:spPr>
      </p:pic>
      <p:pic>
        <p:nvPicPr>
          <p:cNvPr id="5" name="圖片 4"/>
          <p:cNvPicPr>
            <a:picLocks noChangeAspect="1"/>
          </p:cNvPicPr>
          <p:nvPr/>
        </p:nvPicPr>
        <p:blipFill>
          <a:blip r:embed="rId3"/>
          <a:stretch>
            <a:fillRect/>
          </a:stretch>
        </p:blipFill>
        <p:spPr>
          <a:xfrm>
            <a:off x="179388" y="3212976"/>
            <a:ext cx="8064896" cy="3501863"/>
          </a:xfrm>
          <a:prstGeom prst="rect">
            <a:avLst/>
          </a:prstGeom>
        </p:spPr>
      </p:pic>
      <p:pic>
        <p:nvPicPr>
          <p:cNvPr id="3" name="圖片 2"/>
          <p:cNvPicPr>
            <a:picLocks noChangeAspect="1"/>
          </p:cNvPicPr>
          <p:nvPr/>
        </p:nvPicPr>
        <p:blipFill>
          <a:blip r:embed="rId4"/>
          <a:stretch>
            <a:fillRect/>
          </a:stretch>
        </p:blipFill>
        <p:spPr>
          <a:xfrm>
            <a:off x="4932040" y="4221088"/>
            <a:ext cx="2644399" cy="1741114"/>
          </a:xfrm>
          <a:prstGeom prst="rect">
            <a:avLst/>
          </a:prstGeom>
        </p:spPr>
      </p:pic>
      <p:sp>
        <p:nvSpPr>
          <p:cNvPr id="6" name="矩形 5"/>
          <p:cNvSpPr/>
          <p:nvPr/>
        </p:nvSpPr>
        <p:spPr>
          <a:xfrm>
            <a:off x="5436096" y="5962202"/>
            <a:ext cx="3312368" cy="338554"/>
          </a:xfrm>
          <a:prstGeom prst="rect">
            <a:avLst/>
          </a:prstGeom>
        </p:spPr>
        <p:txBody>
          <a:bodyPr wrap="square">
            <a:spAutoFit/>
          </a:bodyPr>
          <a:lstStyle/>
          <a:p>
            <a:r>
              <a:rPr lang="en-US" altLang="zh-TW" sz="800" dirty="0"/>
              <a:t>We add 1/2 in front of lambda because the fist derivation will neglect it as the L2 norm is differentiable and can be used in GD.</a:t>
            </a:r>
            <a:endParaRPr lang="zh-TW" altLang="en-US" sz="800" dirty="0"/>
          </a:p>
        </p:txBody>
      </p:sp>
    </p:spTree>
    <p:extLst>
      <p:ext uri="{BB962C8B-B14F-4D97-AF65-F5344CB8AC3E}">
        <p14:creationId xmlns:p14="http://schemas.microsoft.com/office/powerpoint/2010/main" val="164281157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7" y="116632"/>
            <a:ext cx="8857109" cy="720725"/>
          </a:xfrm>
        </p:spPr>
        <p:txBody>
          <a:bodyPr/>
          <a:lstStyle/>
          <a:p>
            <a:r>
              <a:rPr lang="en-US" altLang="zh-TW" sz="2400" dirty="0"/>
              <a:t>5. Regularization based on optimization function </a:t>
            </a:r>
            <a:r>
              <a:rPr lang="en-US" altLang="zh-TW" sz="2400" dirty="0" err="1"/>
              <a:t>arg</a:t>
            </a:r>
            <a:r>
              <a:rPr lang="en-US" altLang="zh-TW" sz="2400" dirty="0"/>
              <a:t> min</a:t>
            </a:r>
            <a:endParaRPr lang="zh-TW" altLang="en-US" sz="2400" dirty="0"/>
          </a:p>
        </p:txBody>
      </p:sp>
      <p:sp>
        <p:nvSpPr>
          <p:cNvPr id="3" name="內容版面配置區 2"/>
          <p:cNvSpPr>
            <a:spLocks noGrp="1"/>
          </p:cNvSpPr>
          <p:nvPr>
            <p:ph idx="1"/>
          </p:nvPr>
        </p:nvSpPr>
        <p:spPr/>
        <p:txBody>
          <a:bodyPr/>
          <a:lstStyle/>
          <a:p>
            <a:r>
              <a:rPr lang="en-US" altLang="zh-TW" b="0" dirty="0">
                <a:effectLst/>
              </a:rPr>
              <a:t>This basically means we should try different optimization functions as they may have different regularization effects depending on our problem.</a:t>
            </a:r>
          </a:p>
          <a:p>
            <a:endParaRPr lang="en-US" altLang="zh-TW" b="0" dirty="0">
              <a:effectLst/>
            </a:endParaRPr>
          </a:p>
          <a:p>
            <a:r>
              <a:rPr lang="en-US" altLang="zh-TW" b="0" dirty="0">
                <a:effectLst/>
              </a:rPr>
              <a:t>Ex:</a:t>
            </a:r>
            <a:r>
              <a:rPr lang="zh-TW" altLang="en-US" b="0" dirty="0">
                <a:effectLst/>
              </a:rPr>
              <a:t>　</a:t>
            </a:r>
            <a:r>
              <a:rPr lang="en-US" altLang="zh-TW" b="0" dirty="0">
                <a:effectLst/>
              </a:rPr>
              <a:t>Optimization Theory</a:t>
            </a:r>
            <a:r>
              <a:rPr lang="zh-TW" altLang="en-US" b="0" dirty="0">
                <a:effectLst/>
              </a:rPr>
              <a:t>　最佳化理論</a:t>
            </a:r>
            <a:endParaRPr lang="en-US" altLang="zh-TW" b="0" dirty="0">
              <a:effectLst/>
            </a:endParaRPr>
          </a:p>
          <a:p>
            <a:r>
              <a:rPr lang="en-US" altLang="zh-TW" b="0" dirty="0">
                <a:effectLst/>
              </a:rPr>
              <a:t>Optimization theory includes the </a:t>
            </a:r>
            <a:r>
              <a:rPr lang="en-US" altLang="zh-TW" b="0" dirty="0">
                <a:effectLst/>
                <a:hlinkClick r:id="rId2"/>
              </a:rPr>
              <a:t>calculus of variations</a:t>
            </a:r>
            <a:r>
              <a:rPr lang="en-US" altLang="zh-TW" b="0" dirty="0">
                <a:effectLst/>
              </a:rPr>
              <a:t>, </a:t>
            </a:r>
            <a:r>
              <a:rPr lang="en-US" altLang="zh-TW" b="0" dirty="0">
                <a:effectLst/>
                <a:hlinkClick r:id="rId3"/>
              </a:rPr>
              <a:t>control theory</a:t>
            </a:r>
            <a:r>
              <a:rPr lang="en-US" altLang="zh-TW" b="0" dirty="0">
                <a:effectLst/>
              </a:rPr>
              <a:t>, </a:t>
            </a:r>
            <a:r>
              <a:rPr lang="en-US" altLang="zh-TW" b="0" dirty="0">
                <a:effectLst/>
                <a:hlinkClick r:id="rId4"/>
              </a:rPr>
              <a:t>convex optimization theory</a:t>
            </a:r>
            <a:r>
              <a:rPr lang="en-US" altLang="zh-TW" b="0" dirty="0">
                <a:effectLst/>
              </a:rPr>
              <a:t>, </a:t>
            </a:r>
            <a:r>
              <a:rPr lang="en-US" altLang="zh-TW" b="0" dirty="0">
                <a:effectLst/>
                <a:hlinkClick r:id="rId5"/>
              </a:rPr>
              <a:t>decision theory</a:t>
            </a:r>
            <a:r>
              <a:rPr lang="en-US" altLang="zh-TW" b="0" dirty="0">
                <a:effectLst/>
              </a:rPr>
              <a:t>, </a:t>
            </a:r>
            <a:r>
              <a:rPr lang="en-US" altLang="zh-TW" b="0" dirty="0">
                <a:effectLst/>
                <a:hlinkClick r:id="rId6"/>
              </a:rPr>
              <a:t>game theory</a:t>
            </a:r>
            <a:r>
              <a:rPr lang="en-US" altLang="zh-TW" b="0" dirty="0">
                <a:effectLst/>
              </a:rPr>
              <a:t>, </a:t>
            </a:r>
            <a:r>
              <a:rPr lang="en-US" altLang="zh-TW" b="0" dirty="0">
                <a:effectLst/>
                <a:hlinkClick r:id="rId7"/>
              </a:rPr>
              <a:t>linear programming</a:t>
            </a:r>
            <a:r>
              <a:rPr lang="en-US" altLang="zh-TW" b="0" dirty="0">
                <a:effectLst/>
              </a:rPr>
              <a:t>, </a:t>
            </a:r>
            <a:r>
              <a:rPr lang="en-US" altLang="zh-TW" b="0" dirty="0">
                <a:effectLst/>
                <a:hlinkClick r:id="rId8"/>
              </a:rPr>
              <a:t>Markov chains</a:t>
            </a:r>
            <a:r>
              <a:rPr lang="en-US" altLang="zh-TW" b="0" dirty="0">
                <a:effectLst/>
              </a:rPr>
              <a:t>, network analysis, optimization theory, queuing systems, etc.</a:t>
            </a:r>
          </a:p>
          <a:p>
            <a:endParaRPr lang="en-US" altLang="zh-TW" b="0" dirty="0">
              <a:effectLst/>
            </a:endParaRPr>
          </a:p>
          <a:p>
            <a:endParaRPr lang="zh-TW" altLang="en-US" dirty="0"/>
          </a:p>
        </p:txBody>
      </p:sp>
    </p:spTree>
    <p:extLst>
      <p:ext uri="{BB962C8B-B14F-4D97-AF65-F5344CB8AC3E}">
        <p14:creationId xmlns:p14="http://schemas.microsoft.com/office/powerpoint/2010/main" val="39989307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282556"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82556" y="2336365"/>
                <a:ext cx="421847" cy="369332"/>
              </a:xfrm>
              <a:prstGeom prst="rect">
                <a:avLst/>
              </a:prstGeom>
              <a:blipFill rotWithShape="0">
                <a:blip r:embed="rId2"/>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221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221086" y="2014771"/>
                <a:ext cx="3119508" cy="369332"/>
              </a:xfrm>
              <a:prstGeom prst="rect">
                <a:avLst/>
              </a:prstGeom>
              <a:blipFill rotWithShape="0">
                <a:blip r:embed="rId3"/>
                <a:stretch>
                  <a:fillRect t="-171667" b="-255000"/>
                </a:stretch>
              </a:blipFill>
            </p:spPr>
            <p:txBody>
              <a:bodyPr/>
              <a:lstStyle/>
              <a:p>
                <a:r>
                  <a:rPr lang="zh-TW" altLang="en-US">
                    <a:noFill/>
                  </a:rPr>
                  <a:t> </a:t>
                </a:r>
              </a:p>
            </p:txBody>
          </p:sp>
        </mc:Fallback>
      </mc:AlternateContent>
      <p:sp>
        <p:nvSpPr>
          <p:cNvPr id="7" name="矩形 6"/>
          <p:cNvSpPr/>
          <p:nvPr/>
        </p:nvSpPr>
        <p:spPr>
          <a:xfrm>
            <a:off x="174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1483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1838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838903" y="2675788"/>
                <a:ext cx="1889052" cy="369332"/>
              </a:xfrm>
              <a:prstGeom prst="rect">
                <a:avLst/>
              </a:prstGeom>
              <a:blipFill rotWithShape="0">
                <a:blip r:embed="rId4"/>
                <a:stretch>
                  <a:fillRect t="-168852" r="-10645" b="-249180"/>
                </a:stretch>
              </a:blipFill>
            </p:spPr>
            <p:txBody>
              <a:bodyPr/>
              <a:lstStyle/>
              <a:p>
                <a:r>
                  <a:rPr lang="zh-TW" altLang="en-US">
                    <a:noFill/>
                  </a:rPr>
                  <a:t> </a:t>
                </a:r>
              </a:p>
            </p:txBody>
          </p:sp>
        </mc:Fallback>
      </mc:AlternateContent>
      <p:sp>
        <p:nvSpPr>
          <p:cNvPr id="10" name="文字方塊 9"/>
          <p:cNvSpPr txBox="1"/>
          <p:nvPr/>
        </p:nvSpPr>
        <p:spPr>
          <a:xfrm>
            <a:off x="4220631" y="2337016"/>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282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82556" y="3549032"/>
                <a:ext cx="428964" cy="369332"/>
              </a:xfrm>
              <a:prstGeom prst="rect">
                <a:avLst/>
              </a:prstGeom>
              <a:blipFill rotWithShape="0">
                <a:blip r:embed="rId7"/>
                <a:stretch>
                  <a:fillRect l="-8451" r="-422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1221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1221086" y="3227438"/>
                <a:ext cx="3119508" cy="369332"/>
              </a:xfrm>
              <a:prstGeom prst="rect">
                <a:avLst/>
              </a:prstGeom>
              <a:blipFill rotWithShape="0">
                <a:blip r:embed="rId8"/>
                <a:stretch>
                  <a:fillRect t="-167213" b="-250820"/>
                </a:stretch>
              </a:blipFill>
            </p:spPr>
            <p:txBody>
              <a:bodyPr/>
              <a:lstStyle/>
              <a:p>
                <a:r>
                  <a:rPr lang="zh-TW" altLang="en-US">
                    <a:noFill/>
                  </a:rPr>
                  <a:t> </a:t>
                </a:r>
              </a:p>
            </p:txBody>
          </p:sp>
        </mc:Fallback>
      </mc:AlternateContent>
      <p:sp>
        <p:nvSpPr>
          <p:cNvPr id="18" name="向右箭號 17"/>
          <p:cNvSpPr/>
          <p:nvPr/>
        </p:nvSpPr>
        <p:spPr>
          <a:xfrm>
            <a:off x="1483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1838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838903" y="3888455"/>
                <a:ext cx="1889052" cy="369332"/>
              </a:xfrm>
              <a:prstGeom prst="rect">
                <a:avLst/>
              </a:prstGeom>
              <a:blipFill rotWithShape="0">
                <a:blip r:embed="rId9"/>
                <a:stretch>
                  <a:fillRect t="-171667" r="-10645" b="-255000"/>
                </a:stretch>
              </a:blipFill>
            </p:spPr>
            <p:txBody>
              <a:bodyPr/>
              <a:lstStyle/>
              <a:p>
                <a:r>
                  <a:rPr lang="zh-TW" altLang="en-US">
                    <a:noFill/>
                  </a:rPr>
                  <a:t> </a:t>
                </a:r>
              </a:p>
            </p:txBody>
          </p:sp>
        </mc:Fallback>
      </mc:AlternateContent>
      <p:sp>
        <p:nvSpPr>
          <p:cNvPr id="20" name="文字方塊 19"/>
          <p:cNvSpPr txBox="1"/>
          <p:nvPr/>
        </p:nvSpPr>
        <p:spPr>
          <a:xfrm>
            <a:off x="4220631" y="3549683"/>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282556"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82556" y="5103976"/>
                <a:ext cx="361381" cy="369332"/>
              </a:xfrm>
              <a:prstGeom prst="rect">
                <a:avLst/>
              </a:prstGeom>
              <a:blipFill rotWithShape="0">
                <a:blip r:embed="rId12"/>
                <a:stretch>
                  <a:fillRect l="-20000" r="-5000"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221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221086" y="4782382"/>
                <a:ext cx="3119508" cy="369332"/>
              </a:xfrm>
              <a:prstGeom prst="rect">
                <a:avLst/>
              </a:prstGeom>
              <a:blipFill rotWithShape="0">
                <a:blip r:embed="rId13"/>
                <a:stretch>
                  <a:fillRect t="-171667" r="-977" b="-255000"/>
                </a:stretch>
              </a:blipFill>
            </p:spPr>
            <p:txBody>
              <a:bodyPr/>
              <a:lstStyle/>
              <a:p>
                <a:r>
                  <a:rPr lang="zh-TW" altLang="en-US">
                    <a:noFill/>
                  </a:rPr>
                  <a:t> </a:t>
                </a:r>
              </a:p>
            </p:txBody>
          </p:sp>
        </mc:Fallback>
      </mc:AlternateContent>
      <p:sp>
        <p:nvSpPr>
          <p:cNvPr id="28" name="向右箭號 27"/>
          <p:cNvSpPr/>
          <p:nvPr/>
        </p:nvSpPr>
        <p:spPr>
          <a:xfrm>
            <a:off x="1483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1838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1838903" y="5443399"/>
                <a:ext cx="1889052" cy="369332"/>
              </a:xfrm>
              <a:prstGeom prst="rect">
                <a:avLst/>
              </a:prstGeom>
              <a:blipFill rotWithShape="0">
                <a:blip r:embed="rId14"/>
                <a:stretch>
                  <a:fillRect t="-168852" r="-12258" b="-249180"/>
                </a:stretch>
              </a:blipFill>
            </p:spPr>
            <p:txBody>
              <a:bodyPr/>
              <a:lstStyle/>
              <a:p>
                <a:r>
                  <a:rPr lang="zh-TW" altLang="en-US">
                    <a:noFill/>
                  </a:rPr>
                  <a:t> </a:t>
                </a:r>
              </a:p>
            </p:txBody>
          </p:sp>
        </mc:Fallback>
      </mc:AlternateContent>
      <p:sp>
        <p:nvSpPr>
          <p:cNvPr id="30" name="文字方塊 29"/>
          <p:cNvSpPr txBox="1"/>
          <p:nvPr/>
        </p:nvSpPr>
        <p:spPr>
          <a:xfrm>
            <a:off x="4220631" y="5104627"/>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5" name="文字方塊 34"/>
          <p:cNvSpPr txBox="1"/>
          <p:nvPr/>
        </p:nvSpPr>
        <p:spPr>
          <a:xfrm rot="5400000">
            <a:off x="146825"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46825"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830522" y="2298253"/>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830522" y="3510920"/>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830522" y="5065864"/>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mc:AlternateContent xmlns:mc="http://schemas.openxmlformats.org/markup-compatibility/2006" xmlns:a14="http://schemas.microsoft.com/office/drawing/2010/main">
        <mc:Choice Requires="a14">
          <p:sp>
            <p:nvSpPr>
              <p:cNvPr id="40" name="矩形 39"/>
              <p:cNvSpPr/>
              <p:nvPr/>
            </p:nvSpPr>
            <p:spPr>
              <a:xfrm>
                <a:off x="200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00215" y="1698275"/>
                <a:ext cx="478914" cy="523220"/>
              </a:xfrm>
              <a:prstGeom prst="rect">
                <a:avLst/>
              </a:prstGeom>
              <a:blipFill rotWithShape="0">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p:cNvSpPr txBox="1"/>
              <p:nvPr/>
            </p:nvSpPr>
            <p:spPr>
              <a:xfrm>
                <a:off x="7129518" y="2142624"/>
                <a:ext cx="962443" cy="3485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f>
                                <m:fPr>
                                  <m:ctrlPr>
                                    <a:rPr lang="en-US" altLang="zh-TW" sz="2800" i="1" smtClean="0">
                                      <a:latin typeface="Cambria Math" panose="02040503050406030204" pitchFamily="18" charset="0"/>
                                    </a:rPr>
                                  </m:ctrlPr>
                                </m:fPr>
                                <m:num>
                                  <m:r>
                                    <a:rPr lang="en-US" altLang="zh-TW" sz="2800" i="1" smtClean="0">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den>
                              </m:f>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den>
                              </m:f>
                            </m:e>
                            <m:e>
                              <m:r>
                                <a:rPr lang="zh-TW" altLang="en-US" sz="2800" i="1" smtClean="0">
                                  <a:latin typeface="Cambria Math" panose="02040503050406030204" pitchFamily="18" charset="0"/>
                                </a:rPr>
                                <m:t>⋮</m:t>
                              </m:r>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b="0" i="1" smtClean="0">
                                          <a:latin typeface="Cambria Math" panose="02040503050406030204" pitchFamily="18" charset="0"/>
                                        </a:rPr>
                                        <m:t>1</m:t>
                                      </m:r>
                                    </m:sub>
                                  </m:sSub>
                                </m:den>
                              </m:f>
                            </m:e>
                            <m:e>
                              <m:r>
                                <a:rPr lang="zh-TW" altLang="en-US" sz="2800" i="1">
                                  <a:latin typeface="Cambria Math" panose="02040503050406030204" pitchFamily="18" charset="0"/>
                                </a:rPr>
                                <m:t>⋮</m:t>
                              </m:r>
                            </m:e>
                          </m:eqArr>
                        </m:e>
                      </m:d>
                    </m:oMath>
                  </m:oMathPara>
                </a14:m>
                <a:endParaRPr lang="zh-TW" altLang="en-US" sz="28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7129518" y="2142624"/>
                <a:ext cx="962443" cy="3485441"/>
              </a:xfrm>
              <a:prstGeom prst="rect">
                <a:avLst/>
              </a:prstGeom>
              <a:blipFill rotWithShape="0">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6086600" y="3668267"/>
                <a:ext cx="8605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6086600" y="3668267"/>
                <a:ext cx="860557" cy="430887"/>
              </a:xfrm>
              <a:prstGeom prst="rect">
                <a:avLst/>
              </a:prstGeom>
              <a:blipFill rotWithShape="0">
                <a:blip r:embed="rId19"/>
                <a:stretch>
                  <a:fillRect/>
                </a:stretch>
              </a:blipFill>
            </p:spPr>
            <p:txBody>
              <a:bodyPr/>
              <a:lstStyle/>
              <a:p>
                <a:r>
                  <a:rPr lang="zh-TW" altLang="en-US">
                    <a:noFill/>
                  </a:rPr>
                  <a:t> </a:t>
                </a:r>
              </a:p>
            </p:txBody>
          </p:sp>
        </mc:Fallback>
      </mc:AlternateContent>
      <p:sp>
        <p:nvSpPr>
          <p:cNvPr id="42" name="文字方塊 41"/>
          <p:cNvSpPr txBox="1"/>
          <p:nvPr/>
        </p:nvSpPr>
        <p:spPr>
          <a:xfrm>
            <a:off x="5978189" y="5733860"/>
            <a:ext cx="2302657" cy="523220"/>
          </a:xfrm>
          <a:prstGeom prst="rect">
            <a:avLst/>
          </a:prstGeom>
          <a:noFill/>
        </p:spPr>
        <p:txBody>
          <a:bodyPr wrap="square" rtlCol="0">
            <a:spAutoFit/>
          </a:bodyPr>
          <a:lstStyle/>
          <a:p>
            <a:pPr algn="ctr"/>
            <a:r>
              <a:rPr lang="en-US" altLang="zh-TW" sz="2800" dirty="0"/>
              <a:t>gradient</a:t>
            </a:r>
            <a:endParaRPr lang="zh-TW" altLang="en-US" sz="2800" dirty="0"/>
          </a:p>
        </p:txBody>
      </p:sp>
      <p:sp>
        <p:nvSpPr>
          <p:cNvPr id="11" name="文字方塊 10">
            <a:extLst>
              <a:ext uri="{FF2B5EF4-FFF2-40B4-BE49-F238E27FC236}">
                <a16:creationId xmlns:a16="http://schemas.microsoft.com/office/drawing/2014/main" id="{FA1448AA-E404-0CF0-7E5A-0F592C8F9753}"/>
              </a:ext>
            </a:extLst>
          </p:cNvPr>
          <p:cNvSpPr txBox="1"/>
          <p:nvPr/>
        </p:nvSpPr>
        <p:spPr>
          <a:xfrm>
            <a:off x="4948877" y="0"/>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7461678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p:bldP spid="10" grpId="0" animBg="1"/>
      <p:bldP spid="15" grpId="0"/>
      <p:bldP spid="16" grpId="0"/>
      <p:bldP spid="18" grpId="0" animBg="1"/>
      <p:bldP spid="19" grpId="0"/>
      <p:bldP spid="20" grpId="0" animBg="1"/>
      <p:bldP spid="25" grpId="0"/>
      <p:bldP spid="26" grpId="0"/>
      <p:bldP spid="28" grpId="0" animBg="1"/>
      <p:bldP spid="29" grpId="0"/>
      <p:bldP spid="30" grpId="0" animBg="1"/>
      <p:bldP spid="35" grpId="0"/>
      <p:bldP spid="36" grpId="0"/>
      <p:bldP spid="6" grpId="0" animBg="1"/>
      <p:bldP spid="17" grpId="0" animBg="1"/>
      <p:bldP spid="27" grpId="0" animBg="1"/>
      <p:bldP spid="40" grpId="0"/>
      <p:bldP spid="3"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282556"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82556" y="2336365"/>
                <a:ext cx="421847" cy="369332"/>
              </a:xfrm>
              <a:prstGeom prst="rect">
                <a:avLst/>
              </a:prstGeom>
              <a:blipFill rotWithShape="0">
                <a:blip r:embed="rId2"/>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221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221086" y="2014771"/>
                <a:ext cx="3119508" cy="369332"/>
              </a:xfrm>
              <a:prstGeom prst="rect">
                <a:avLst/>
              </a:prstGeom>
              <a:blipFill rotWithShape="0">
                <a:blip r:embed="rId3"/>
                <a:stretch>
                  <a:fillRect t="-171667" b="-255000"/>
                </a:stretch>
              </a:blipFill>
            </p:spPr>
            <p:txBody>
              <a:bodyPr/>
              <a:lstStyle/>
              <a:p>
                <a:r>
                  <a:rPr lang="zh-TW" altLang="en-US">
                    <a:noFill/>
                  </a:rPr>
                  <a:t> </a:t>
                </a:r>
              </a:p>
            </p:txBody>
          </p:sp>
        </mc:Fallback>
      </mc:AlternateContent>
      <p:sp>
        <p:nvSpPr>
          <p:cNvPr id="7" name="矩形 6"/>
          <p:cNvSpPr/>
          <p:nvPr/>
        </p:nvSpPr>
        <p:spPr>
          <a:xfrm>
            <a:off x="174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1483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1838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838903" y="2675788"/>
                <a:ext cx="1889052" cy="369332"/>
              </a:xfrm>
              <a:prstGeom prst="rect">
                <a:avLst/>
              </a:prstGeom>
              <a:blipFill rotWithShape="0">
                <a:blip r:embed="rId4"/>
                <a:stretch>
                  <a:fillRect t="-168852" r="-10645" b="-249180"/>
                </a:stretch>
              </a:blipFill>
            </p:spPr>
            <p:txBody>
              <a:bodyPr/>
              <a:lstStyle/>
              <a:p>
                <a:r>
                  <a:rPr lang="zh-TW" altLang="en-US">
                    <a:noFill/>
                  </a:rPr>
                  <a:t> </a:t>
                </a:r>
              </a:p>
            </p:txBody>
          </p:sp>
        </mc:Fallback>
      </mc:AlternateContent>
      <p:sp>
        <p:nvSpPr>
          <p:cNvPr id="10" name="文字方塊 9"/>
          <p:cNvSpPr txBox="1"/>
          <p:nvPr/>
        </p:nvSpPr>
        <p:spPr>
          <a:xfrm>
            <a:off x="4220631" y="2337016"/>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p:sp>
        <p:nvSpPr>
          <p:cNvPr id="11" name="向右箭號 10"/>
          <p:cNvSpPr/>
          <p:nvPr/>
        </p:nvSpPr>
        <p:spPr>
          <a:xfrm>
            <a:off x="5013202" y="2326656"/>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文字方塊 11"/>
              <p:cNvSpPr txBox="1"/>
              <p:nvPr/>
            </p:nvSpPr>
            <p:spPr>
              <a:xfrm>
                <a:off x="5368860" y="2618341"/>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5368860" y="2618341"/>
                <a:ext cx="1889052" cy="369332"/>
              </a:xfrm>
              <a:prstGeom prst="rect">
                <a:avLst/>
              </a:prstGeom>
              <a:blipFill rotWithShape="0">
                <a:blip r:embed="rId5"/>
                <a:stretch>
                  <a:fillRect t="-171667" r="-10645" b="-25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4729017" y="2004537"/>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4729017" y="2004537"/>
                <a:ext cx="3119508" cy="369332"/>
              </a:xfrm>
              <a:prstGeom prst="rect">
                <a:avLst/>
              </a:prstGeom>
              <a:blipFill rotWithShape="0">
                <a:blip r:embed="rId6"/>
                <a:stretch>
                  <a:fillRect t="-171667" b="-255000"/>
                </a:stretch>
              </a:blipFill>
            </p:spPr>
            <p:txBody>
              <a:bodyPr/>
              <a:lstStyle/>
              <a:p>
                <a:r>
                  <a:rPr lang="zh-TW" altLang="en-US">
                    <a:noFill/>
                  </a:rPr>
                  <a:t> </a:t>
                </a:r>
              </a:p>
            </p:txBody>
          </p:sp>
        </mc:Fallback>
      </mc:AlternateContent>
      <p:sp>
        <p:nvSpPr>
          <p:cNvPr id="14" name="文字方塊 13"/>
          <p:cNvSpPr txBox="1"/>
          <p:nvPr/>
        </p:nvSpPr>
        <p:spPr>
          <a:xfrm>
            <a:off x="7773256" y="2341601"/>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0.09</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282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82556" y="3549032"/>
                <a:ext cx="428964" cy="369332"/>
              </a:xfrm>
              <a:prstGeom prst="rect">
                <a:avLst/>
              </a:prstGeom>
              <a:blipFill rotWithShape="0">
                <a:blip r:embed="rId7"/>
                <a:stretch>
                  <a:fillRect l="-8451" r="-422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1221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1221086" y="3227438"/>
                <a:ext cx="3119508" cy="369332"/>
              </a:xfrm>
              <a:prstGeom prst="rect">
                <a:avLst/>
              </a:prstGeom>
              <a:blipFill rotWithShape="0">
                <a:blip r:embed="rId8"/>
                <a:stretch>
                  <a:fillRect t="-167213" b="-250820"/>
                </a:stretch>
              </a:blipFill>
            </p:spPr>
            <p:txBody>
              <a:bodyPr/>
              <a:lstStyle/>
              <a:p>
                <a:r>
                  <a:rPr lang="zh-TW" altLang="en-US">
                    <a:noFill/>
                  </a:rPr>
                  <a:t> </a:t>
                </a:r>
              </a:p>
            </p:txBody>
          </p:sp>
        </mc:Fallback>
      </mc:AlternateContent>
      <p:sp>
        <p:nvSpPr>
          <p:cNvPr id="18" name="向右箭號 17"/>
          <p:cNvSpPr/>
          <p:nvPr/>
        </p:nvSpPr>
        <p:spPr>
          <a:xfrm>
            <a:off x="1483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1838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838903" y="3888455"/>
                <a:ext cx="1889052" cy="369332"/>
              </a:xfrm>
              <a:prstGeom prst="rect">
                <a:avLst/>
              </a:prstGeom>
              <a:blipFill rotWithShape="0">
                <a:blip r:embed="rId9"/>
                <a:stretch>
                  <a:fillRect t="-171667" r="-10645" b="-255000"/>
                </a:stretch>
              </a:blipFill>
            </p:spPr>
            <p:txBody>
              <a:bodyPr/>
              <a:lstStyle/>
              <a:p>
                <a:r>
                  <a:rPr lang="zh-TW" altLang="en-US">
                    <a:noFill/>
                  </a:rPr>
                  <a:t> </a:t>
                </a:r>
              </a:p>
            </p:txBody>
          </p:sp>
        </mc:Fallback>
      </mc:AlternateContent>
      <p:sp>
        <p:nvSpPr>
          <p:cNvPr id="20" name="文字方塊 19"/>
          <p:cNvSpPr txBox="1"/>
          <p:nvPr/>
        </p:nvSpPr>
        <p:spPr>
          <a:xfrm>
            <a:off x="4220631" y="3549683"/>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p:sp>
        <p:nvSpPr>
          <p:cNvPr id="21" name="向右箭號 20"/>
          <p:cNvSpPr/>
          <p:nvPr/>
        </p:nvSpPr>
        <p:spPr>
          <a:xfrm>
            <a:off x="5013202" y="353932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文字方塊 21"/>
              <p:cNvSpPr txBox="1"/>
              <p:nvPr/>
            </p:nvSpPr>
            <p:spPr>
              <a:xfrm>
                <a:off x="5368860" y="383100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368860" y="3831008"/>
                <a:ext cx="1889052" cy="369332"/>
              </a:xfrm>
              <a:prstGeom prst="rect">
                <a:avLst/>
              </a:prstGeom>
              <a:blipFill rotWithShape="0">
                <a:blip r:embed="rId10"/>
                <a:stretch>
                  <a:fillRect t="-167213" r="-10645" b="-2508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4729017" y="3217204"/>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4729017" y="3217204"/>
                <a:ext cx="3119508" cy="369332"/>
              </a:xfrm>
              <a:prstGeom prst="rect">
                <a:avLst/>
              </a:prstGeom>
              <a:blipFill rotWithShape="0">
                <a:blip r:embed="rId11"/>
                <a:stretch>
                  <a:fillRect t="-171667" b="-255000"/>
                </a:stretch>
              </a:blipFill>
            </p:spPr>
            <p:txBody>
              <a:bodyPr/>
              <a:lstStyle/>
              <a:p>
                <a:r>
                  <a:rPr lang="zh-TW" altLang="en-US">
                    <a:noFill/>
                  </a:rPr>
                  <a:t> </a:t>
                </a:r>
              </a:p>
            </p:txBody>
          </p:sp>
        </mc:Fallback>
      </mc:AlternateContent>
      <p:sp>
        <p:nvSpPr>
          <p:cNvPr id="24" name="文字方塊 23"/>
          <p:cNvSpPr txBox="1"/>
          <p:nvPr/>
        </p:nvSpPr>
        <p:spPr>
          <a:xfrm>
            <a:off x="7773256" y="3554268"/>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282556"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82556" y="5103976"/>
                <a:ext cx="361381" cy="369332"/>
              </a:xfrm>
              <a:prstGeom prst="rect">
                <a:avLst/>
              </a:prstGeom>
              <a:blipFill rotWithShape="0">
                <a:blip r:embed="rId12"/>
                <a:stretch>
                  <a:fillRect l="-20000" r="-5000"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221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221086" y="4782382"/>
                <a:ext cx="3119508" cy="369332"/>
              </a:xfrm>
              <a:prstGeom prst="rect">
                <a:avLst/>
              </a:prstGeom>
              <a:blipFill rotWithShape="0">
                <a:blip r:embed="rId13"/>
                <a:stretch>
                  <a:fillRect t="-171667" r="-977" b="-255000"/>
                </a:stretch>
              </a:blipFill>
            </p:spPr>
            <p:txBody>
              <a:bodyPr/>
              <a:lstStyle/>
              <a:p>
                <a:r>
                  <a:rPr lang="zh-TW" altLang="en-US">
                    <a:noFill/>
                  </a:rPr>
                  <a:t> </a:t>
                </a:r>
              </a:p>
            </p:txBody>
          </p:sp>
        </mc:Fallback>
      </mc:AlternateContent>
      <p:sp>
        <p:nvSpPr>
          <p:cNvPr id="28" name="向右箭號 27"/>
          <p:cNvSpPr/>
          <p:nvPr/>
        </p:nvSpPr>
        <p:spPr>
          <a:xfrm>
            <a:off x="1483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1838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1838903" y="5443399"/>
                <a:ext cx="1889052" cy="369332"/>
              </a:xfrm>
              <a:prstGeom prst="rect">
                <a:avLst/>
              </a:prstGeom>
              <a:blipFill rotWithShape="0">
                <a:blip r:embed="rId14"/>
                <a:stretch>
                  <a:fillRect t="-168852" r="-12258" b="-249180"/>
                </a:stretch>
              </a:blipFill>
            </p:spPr>
            <p:txBody>
              <a:bodyPr/>
              <a:lstStyle/>
              <a:p>
                <a:r>
                  <a:rPr lang="zh-TW" altLang="en-US">
                    <a:noFill/>
                  </a:rPr>
                  <a:t> </a:t>
                </a:r>
              </a:p>
            </p:txBody>
          </p:sp>
        </mc:Fallback>
      </mc:AlternateContent>
      <p:sp>
        <p:nvSpPr>
          <p:cNvPr id="30" name="文字方塊 29"/>
          <p:cNvSpPr txBox="1"/>
          <p:nvPr/>
        </p:nvSpPr>
        <p:spPr>
          <a:xfrm>
            <a:off x="4220631" y="5104627"/>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1" name="向右箭號 30"/>
          <p:cNvSpPr/>
          <p:nvPr/>
        </p:nvSpPr>
        <p:spPr>
          <a:xfrm>
            <a:off x="5013202" y="5094267"/>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p:cNvSpPr txBox="1"/>
              <p:nvPr/>
            </p:nvSpPr>
            <p:spPr>
              <a:xfrm>
                <a:off x="5368860" y="5385952"/>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368860" y="5385952"/>
                <a:ext cx="1889052" cy="369332"/>
              </a:xfrm>
              <a:prstGeom prst="rect">
                <a:avLst/>
              </a:prstGeom>
              <a:blipFill rotWithShape="0">
                <a:blip r:embed="rId15"/>
                <a:stretch>
                  <a:fillRect t="-171667" r="-12258" b="-25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4729017" y="477214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4729017" y="4772148"/>
                <a:ext cx="3119508" cy="369332"/>
              </a:xfrm>
              <a:prstGeom prst="rect">
                <a:avLst/>
              </a:prstGeom>
              <a:blipFill rotWithShape="0">
                <a:blip r:embed="rId16"/>
                <a:stretch>
                  <a:fillRect t="-171667" r="-978" b="-255000"/>
                </a:stretch>
              </a:blipFill>
            </p:spPr>
            <p:txBody>
              <a:bodyPr/>
              <a:lstStyle/>
              <a:p>
                <a:r>
                  <a:rPr lang="zh-TW" altLang="en-US">
                    <a:noFill/>
                  </a:rPr>
                  <a:t> </a:t>
                </a:r>
              </a:p>
            </p:txBody>
          </p:sp>
        </mc:Fallback>
      </mc:AlternateContent>
      <p:sp>
        <p:nvSpPr>
          <p:cNvPr id="34" name="文字方塊 33"/>
          <p:cNvSpPr txBox="1"/>
          <p:nvPr/>
        </p:nvSpPr>
        <p:spPr>
          <a:xfrm>
            <a:off x="7773256" y="5109212"/>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0.10</a:t>
            </a:r>
            <a:endParaRPr lang="zh-TW" altLang="en-US" sz="2400" dirty="0"/>
          </a:p>
        </p:txBody>
      </p:sp>
      <p:sp>
        <p:nvSpPr>
          <p:cNvPr id="35" name="文字方塊 34"/>
          <p:cNvSpPr txBox="1"/>
          <p:nvPr/>
        </p:nvSpPr>
        <p:spPr>
          <a:xfrm rot="5400000">
            <a:off x="146825"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46825"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830522" y="2298253"/>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830522" y="3510920"/>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830522" y="5065864"/>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p:sp>
        <p:nvSpPr>
          <p:cNvPr id="37" name="文字方塊 36"/>
          <p:cNvSpPr txBox="1"/>
          <p:nvPr/>
        </p:nvSpPr>
        <p:spPr>
          <a:xfrm>
            <a:off x="8349321" y="2631184"/>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8" name="文字方塊 37"/>
          <p:cNvSpPr txBox="1"/>
          <p:nvPr/>
        </p:nvSpPr>
        <p:spPr>
          <a:xfrm>
            <a:off x="8336851" y="3965366"/>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9" name="文字方塊 38"/>
          <p:cNvSpPr txBox="1"/>
          <p:nvPr/>
        </p:nvSpPr>
        <p:spPr>
          <a:xfrm>
            <a:off x="8336850" y="5473308"/>
            <a:ext cx="794679"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40" name="矩形 39"/>
              <p:cNvSpPr/>
              <p:nvPr/>
            </p:nvSpPr>
            <p:spPr>
              <a:xfrm>
                <a:off x="200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00215" y="1698275"/>
                <a:ext cx="478914" cy="523220"/>
              </a:xfrm>
              <a:prstGeom prst="rect">
                <a:avLst/>
              </a:prstGeom>
              <a:blipFill rotWithShape="0">
                <a:blip r:embed="rId17"/>
                <a:stretch>
                  <a:fillRect/>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28AB3239-126B-F86F-40F4-61772AB5F96A}"/>
              </a:ext>
            </a:extLst>
          </p:cNvPr>
          <p:cNvSpPr txBox="1"/>
          <p:nvPr/>
        </p:nvSpPr>
        <p:spPr>
          <a:xfrm>
            <a:off x="5101941" y="-51177"/>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4242524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21" grpId="0" animBg="1"/>
      <p:bldP spid="22" grpId="0"/>
      <p:bldP spid="23" grpId="0"/>
      <p:bldP spid="24" grpId="0" animBg="1"/>
      <p:bldP spid="31" grpId="0" animBg="1"/>
      <p:bldP spid="32" grpId="0"/>
      <p:bldP spid="33" grpId="0"/>
      <p:bldP spid="34" grpId="0" animBg="1"/>
      <p:bldP spid="37" grpId="0"/>
      <p:bldP spid="38" grpId="0"/>
      <p:bldP spid="39" grpId="0"/>
    </p:bldLst>
  </p:timing>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4805</TotalTime>
  <Words>7101</Words>
  <Application>Microsoft Office PowerPoint</Application>
  <PresentationFormat>如螢幕大小 (4:3)</PresentationFormat>
  <Paragraphs>691</Paragraphs>
  <Slides>71</Slides>
  <Notes>7</Notes>
  <HiddenSlides>0</HiddenSlides>
  <MMClips>0</MMClips>
  <ScaleCrop>false</ScaleCrop>
  <HeadingPairs>
    <vt:vector size="8" baseType="variant">
      <vt:variant>
        <vt:lpstr>使用字型</vt:lpstr>
      </vt:variant>
      <vt:variant>
        <vt:i4>15</vt:i4>
      </vt:variant>
      <vt:variant>
        <vt:lpstr>佈景主題</vt:lpstr>
      </vt:variant>
      <vt:variant>
        <vt:i4>2</vt:i4>
      </vt:variant>
      <vt:variant>
        <vt:lpstr>內嵌 OLE 伺服程式</vt:lpstr>
      </vt:variant>
      <vt:variant>
        <vt:i4>1</vt:i4>
      </vt:variant>
      <vt:variant>
        <vt:lpstr>投影片標題</vt:lpstr>
      </vt:variant>
      <vt:variant>
        <vt:i4>71</vt:i4>
      </vt:variant>
    </vt:vector>
  </HeadingPairs>
  <TitlesOfParts>
    <vt:vector size="89" baseType="lpstr">
      <vt:lpstr>charter</vt:lpstr>
      <vt:lpstr>Helvetica Neue</vt:lpstr>
      <vt:lpstr>sohne</vt:lpstr>
      <vt:lpstr>YouTube Sans</vt:lpstr>
      <vt:lpstr>微軟正黑體</vt:lpstr>
      <vt:lpstr>新細明體</vt:lpstr>
      <vt:lpstr>標楷體</vt:lpstr>
      <vt:lpstr>Arial</vt:lpstr>
      <vt:lpstr>Calibri</vt:lpstr>
      <vt:lpstr>Cambria Math</vt:lpstr>
      <vt:lpstr>Courier New</vt:lpstr>
      <vt:lpstr>Roboto</vt:lpstr>
      <vt:lpstr>Times</vt:lpstr>
      <vt:lpstr>Times New Roman</vt:lpstr>
      <vt:lpstr>Wingdings</vt:lpstr>
      <vt:lpstr>PPT版心_2012</vt:lpstr>
      <vt:lpstr>1_PPT版心_2012</vt:lpstr>
      <vt:lpstr>方程式</vt:lpstr>
      <vt:lpstr>Chapter Deep learning DL02    DNN 深度神經網路 (Deep Neural Networks) 　　　　　　 </vt:lpstr>
      <vt:lpstr>DNN  （Deep Neural Networks, DNN）</vt:lpstr>
      <vt:lpstr>DNN overview</vt:lpstr>
      <vt:lpstr>Fully Connect Feedforward Network</vt:lpstr>
      <vt:lpstr>Output Layer  as Multi-Class Classifier</vt:lpstr>
      <vt:lpstr>Loss for an Example</vt:lpstr>
      <vt:lpstr>Total Loss</vt:lpstr>
      <vt:lpstr>Gradient Descent</vt:lpstr>
      <vt:lpstr>Gradient Descent</vt:lpstr>
      <vt:lpstr>Gradient descent (梯度下降法)</vt:lpstr>
      <vt:lpstr>[動畫] optimizer優化器</vt:lpstr>
      <vt:lpstr>Backpropagation</vt:lpstr>
      <vt:lpstr>The Multilayer Perceptron and Backpropagation (BP) 反向傳播演算法</vt:lpstr>
      <vt:lpstr>反向傳播演算法原理</vt:lpstr>
      <vt:lpstr>Backpropagation</vt:lpstr>
      <vt:lpstr>Backpropagation – Summary</vt:lpstr>
      <vt:lpstr>Build Your First Machine Learning Model with tf.keras </vt:lpstr>
      <vt:lpstr>PowerPoint 簡報</vt:lpstr>
      <vt:lpstr>Keras API components</vt:lpstr>
      <vt:lpstr>實做方式</vt:lpstr>
      <vt:lpstr>PowerPoint 簡報</vt:lpstr>
      <vt:lpstr>Model subclass</vt:lpstr>
      <vt:lpstr>模型的訓練生命週期</vt:lpstr>
      <vt:lpstr>training a Machine Learning model</vt:lpstr>
      <vt:lpstr>模型的佈署</vt:lpstr>
      <vt:lpstr>TFLite</vt:lpstr>
      <vt:lpstr>Trainning--Learning curve</vt:lpstr>
      <vt:lpstr>範例 Keras-MNIST-CNN-Learning-Curve </vt:lpstr>
      <vt:lpstr>loss與metric的區別以及optimizer的介紹</vt:lpstr>
      <vt:lpstr>Loss 損失 (Training  階段) </vt:lpstr>
      <vt:lpstr>Metrics 指標 (Validation and Testing 階段)</vt:lpstr>
      <vt:lpstr>Optimizer 優化器</vt:lpstr>
      <vt:lpstr>深度學習中為什麼要使用多於一個epoch?</vt:lpstr>
      <vt:lpstr>幾個epoch才是合適的呢？</vt:lpstr>
      <vt:lpstr>訓練時的學習曲線(誤差曲線)  learning curve / loss curve</vt:lpstr>
      <vt:lpstr>訓練時的學習曲線 learning curve</vt:lpstr>
      <vt:lpstr>訓練時的學習曲線 learning curve</vt:lpstr>
      <vt:lpstr>The ideal learning curves and the irreducible error</vt:lpstr>
      <vt:lpstr>訓練時的學習曲線 learning curve  (以準確度來看時)</vt:lpstr>
      <vt:lpstr>The Bias/Variance Trade-off </vt:lpstr>
      <vt:lpstr>DL訓練時的學習曲線 learning curve</vt:lpstr>
      <vt:lpstr>多批次訓練的學習曲線 learning curve</vt:lpstr>
      <vt:lpstr>DL訓練時的學習曲線 learning curve</vt:lpstr>
      <vt:lpstr>DL訓練時的學習曲線 learning curve</vt:lpstr>
      <vt:lpstr>PowerPoint 簡報</vt:lpstr>
      <vt:lpstr>為什麼驗證集的loss會小於訓練集的loss?</vt:lpstr>
      <vt:lpstr>為什麼驗證集的loss會小於訓練集的loss?</vt:lpstr>
      <vt:lpstr>為什麼驗證集的loss會小於訓練集的loss?</vt:lpstr>
      <vt:lpstr>為什麼驗證集的loss會小於訓練集的loss?</vt:lpstr>
      <vt:lpstr>為什麼驗證集的loss會小於訓練集的loss?</vt:lpstr>
      <vt:lpstr>為什麼驗證集accuracy曲線會上下波動？</vt:lpstr>
      <vt:lpstr>如何減少上下波動？</vt:lpstr>
      <vt:lpstr>為什麼驗證集loss會比訓練集loss更加波動？</vt:lpstr>
      <vt:lpstr>Uncertainty  </vt:lpstr>
      <vt:lpstr>uncertainty相關課題: 深度學習還不夠好，安全的人工智慧需要貝葉斯深度學習</vt:lpstr>
      <vt:lpstr>正則化 regularization  庶民話: 台語A-SO-BI(留點彈性的意思，buffer) --增加伸縮縫,不要學的那麼緊 日文原為あそび有兩個意思:1.遊戲2.機械間關節所預留的空隙</vt:lpstr>
      <vt:lpstr>General division of regularization techniques　 正則化技術的一般劃分:</vt:lpstr>
      <vt:lpstr>PowerPoint 簡報</vt:lpstr>
      <vt:lpstr>PowerPoint 簡報</vt:lpstr>
      <vt:lpstr>1. Regularization based on data</vt:lpstr>
      <vt:lpstr>PowerPoint 簡報</vt:lpstr>
      <vt:lpstr>2. Regularization based on network architecture methods</vt:lpstr>
      <vt:lpstr>PowerPoint 簡報</vt:lpstr>
      <vt:lpstr>PowerPoint 簡報</vt:lpstr>
      <vt:lpstr>Bagging與Boosting的區別之處：</vt:lpstr>
      <vt:lpstr>PowerPoint 簡報</vt:lpstr>
      <vt:lpstr>3. Regularization based on error function methods</vt:lpstr>
      <vt:lpstr>4. Regularization term R methods</vt:lpstr>
      <vt:lpstr>PowerPoint 簡報</vt:lpstr>
      <vt:lpstr>PowerPoint 簡報</vt:lpstr>
      <vt:lpstr>5. Regularization based on optimization function arg min</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276</cp:revision>
  <dcterms:created xsi:type="dcterms:W3CDTF">2002-01-02T08:00:45Z</dcterms:created>
  <dcterms:modified xsi:type="dcterms:W3CDTF">2025-03-21T18:46:14Z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2025-03-21T15:29:39Z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65abcde1-398a-4d1c-b20b-add8fbef9203</vt:lpwstr>
  </property>
  <property fmtid="{D5CDD505-2E9C-101B-9397-08002B2CF9AE}" pid="8" name="MSIP_Label_dfc31359-ecb0-4331-ac49-239bee8da37f_ContentBits">
    <vt:lpwstr>0</vt:lpwstr>
  </property>
  <property fmtid="{D5CDD505-2E9C-101B-9397-08002B2CF9AE}" pid="9" name="MSIP_Label_dfc31359-ecb0-4331-ac49-239bee8da37f_Tag">
    <vt:lpwstr>10, 3, 0, 1</vt:lpwstr>
  </property>
</Properties>
</file>